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134806231" r:id="rId2"/>
    <p:sldId id="2134806157" r:id="rId3"/>
    <p:sldId id="2134806201" r:id="rId4"/>
    <p:sldId id="2134806275" r:id="rId5"/>
    <p:sldId id="2134806276" r:id="rId6"/>
    <p:sldId id="2134806242" r:id="rId7"/>
    <p:sldId id="2134806235" r:id="rId8"/>
    <p:sldId id="2134806243" r:id="rId9"/>
    <p:sldId id="2134806156" r:id="rId10"/>
    <p:sldId id="2134806234" r:id="rId11"/>
    <p:sldId id="2134806237" r:id="rId12"/>
    <p:sldId id="2134806238" r:id="rId13"/>
    <p:sldId id="2134806239" r:id="rId14"/>
    <p:sldId id="2134806245" r:id="rId15"/>
    <p:sldId id="2134806244" r:id="rId16"/>
    <p:sldId id="2134806152" r:id="rId17"/>
    <p:sldId id="2134806246" r:id="rId18"/>
    <p:sldId id="2134806247" r:id="rId19"/>
    <p:sldId id="2134806248" r:id="rId20"/>
    <p:sldId id="2134806249" r:id="rId21"/>
    <p:sldId id="2134806250" r:id="rId22"/>
    <p:sldId id="2134806251" r:id="rId23"/>
    <p:sldId id="2134806153" r:id="rId24"/>
    <p:sldId id="2134806253" r:id="rId25"/>
    <p:sldId id="2134806254" r:id="rId26"/>
    <p:sldId id="2134806255" r:id="rId27"/>
    <p:sldId id="2134806258" r:id="rId28"/>
    <p:sldId id="2134806256" r:id="rId29"/>
    <p:sldId id="2134806259" r:id="rId30"/>
    <p:sldId id="2134806260" r:id="rId31"/>
    <p:sldId id="2134806261" r:id="rId32"/>
    <p:sldId id="2134806262" r:id="rId33"/>
    <p:sldId id="2134806263" r:id="rId34"/>
    <p:sldId id="2134806264" r:id="rId35"/>
    <p:sldId id="2134806265" r:id="rId36"/>
    <p:sldId id="2134806266" r:id="rId37"/>
    <p:sldId id="2134806267" r:id="rId38"/>
    <p:sldId id="2134806268" r:id="rId39"/>
    <p:sldId id="2134806269" r:id="rId40"/>
    <p:sldId id="2134806270" r:id="rId41"/>
    <p:sldId id="2134806271" r:id="rId42"/>
    <p:sldId id="2134806277" r:id="rId43"/>
    <p:sldId id="2134806279" r:id="rId44"/>
    <p:sldId id="2134806280" r:id="rId45"/>
    <p:sldId id="2134806273" r:id="rId46"/>
    <p:sldId id="2134806281" r:id="rId47"/>
    <p:sldId id="2134806282" r:id="rId48"/>
    <p:sldId id="2134806283" r:id="rId49"/>
    <p:sldId id="213480613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1"/>
    <p:restoredTop sz="94673"/>
  </p:normalViewPr>
  <p:slideViewPr>
    <p:cSldViewPr snapToGrid="0">
      <p:cViewPr>
        <p:scale>
          <a:sx n="147" d="100"/>
          <a:sy n="147" d="100"/>
        </p:scale>
        <p:origin x="80" y="1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8EFBB-D51E-2943-AE63-99A38F5C7B70}" type="datetimeFigureOut">
              <a:rPr lang="en-US" smtClean="0"/>
              <a:t>11/28/25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E97C0-4A41-454E-87EC-EA43A9A7DD51}" type="slidenum">
              <a:rPr lang="en-US" smtClean="0"/>
              <a:t>‹#›</a:t>
            </a:fld>
            <a:endParaRPr lang="en-US"/>
          </a:p>
        </p:txBody>
      </p:sp>
    </p:spTree>
    <p:extLst>
      <p:ext uri="{BB962C8B-B14F-4D97-AF65-F5344CB8AC3E}">
        <p14:creationId xmlns:p14="http://schemas.microsoft.com/office/powerpoint/2010/main" val="72598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0E97C0-4A41-454E-87EC-EA43A9A7DD51}" type="slidenum">
              <a:rPr lang="en-US" smtClean="0"/>
              <a:t>7</a:t>
            </a:fld>
            <a:endParaRPr lang="en-US"/>
          </a:p>
        </p:txBody>
      </p:sp>
    </p:spTree>
    <p:extLst>
      <p:ext uri="{BB962C8B-B14F-4D97-AF65-F5344CB8AC3E}">
        <p14:creationId xmlns:p14="http://schemas.microsoft.com/office/powerpoint/2010/main" val="512517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0E97C0-4A41-454E-87EC-EA43A9A7DD51}" type="slidenum">
              <a:rPr lang="en-US" smtClean="0"/>
              <a:t>18</a:t>
            </a:fld>
            <a:endParaRPr lang="en-US"/>
          </a:p>
        </p:txBody>
      </p:sp>
    </p:spTree>
    <p:extLst>
      <p:ext uri="{BB962C8B-B14F-4D97-AF65-F5344CB8AC3E}">
        <p14:creationId xmlns:p14="http://schemas.microsoft.com/office/powerpoint/2010/main" val="2110984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0E97C0-4A41-454E-87EC-EA43A9A7DD51}" type="slidenum">
              <a:rPr lang="en-US" smtClean="0"/>
              <a:t>43</a:t>
            </a:fld>
            <a:endParaRPr lang="en-US"/>
          </a:p>
        </p:txBody>
      </p:sp>
    </p:spTree>
    <p:extLst>
      <p:ext uri="{BB962C8B-B14F-4D97-AF65-F5344CB8AC3E}">
        <p14:creationId xmlns:p14="http://schemas.microsoft.com/office/powerpoint/2010/main" val="4286302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99A960-DA56-5541-9DBD-B49AD79C0B5E}" type="slidenum">
              <a:rPr lang="en-US" smtClean="0"/>
              <a:pPr/>
              <a:t>49</a:t>
            </a:fld>
            <a:endParaRPr lang="en-US"/>
          </a:p>
        </p:txBody>
      </p:sp>
    </p:spTree>
    <p:extLst>
      <p:ext uri="{BB962C8B-B14F-4D97-AF65-F5344CB8AC3E}">
        <p14:creationId xmlns:p14="http://schemas.microsoft.com/office/powerpoint/2010/main" val="2135067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578F-A4BB-DFEF-332A-A497F89E5E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A22A6-7D61-858C-00A9-7CE009B32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C545CE-7297-CF30-4E04-F1224BB4BD85}"/>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8ADAC171-3B7A-D77B-9866-7CBE0A202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C2450-8518-9AEC-80FB-4663124807FB}"/>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2457125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331DD-C71A-25F1-F77F-F398442877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C57C1-A34E-59DE-D960-49951EFDD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92F66-A9D4-BB9A-88ED-68E22147EB89}"/>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38269B15-5367-B90C-6973-D73E04257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6170A-75C5-2751-5562-BB6033563523}"/>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3654285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16DF95-CA6B-C36A-3E39-FA1B530D89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27C998-CDDA-CA49-AC93-0D7D770433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CC9CC7-F5D3-580A-B4D7-DAF2333D0F77}"/>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3944A019-6676-AC7A-27D1-8164C4F9B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97131-AE67-3268-0C46-C891C8374C1E}"/>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4292963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2 presenters">
    <p:spTree>
      <p:nvGrpSpPr>
        <p:cNvPr id="1" name=""/>
        <p:cNvGrpSpPr/>
        <p:nvPr/>
      </p:nvGrpSpPr>
      <p:grpSpPr>
        <a:xfrm>
          <a:off x="0" y="0"/>
          <a:ext cx="0" cy="0"/>
          <a:chOff x="0" y="0"/>
          <a:chExt cx="0" cy="0"/>
        </a:xfrm>
      </p:grpSpPr>
      <p:pic>
        <p:nvPicPr>
          <p:cNvPr id="12" name="Picture 11" descr="A picture containing fish&#10;&#10;Description automatically generated">
            <a:extLst>
              <a:ext uri="{FF2B5EF4-FFF2-40B4-BE49-F238E27FC236}">
                <a16:creationId xmlns:a16="http://schemas.microsoft.com/office/drawing/2014/main" id="{A65EB9F5-972E-375B-30FD-BBAF7F4B89ED}"/>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0" y="3807"/>
            <a:ext cx="12192000" cy="6850386"/>
          </a:xfrm>
          <a:prstGeom prst="rect">
            <a:avLst/>
          </a:prstGeom>
        </p:spPr>
      </p:pic>
      <p:sp>
        <p:nvSpPr>
          <p:cNvPr id="14" name="Rounded Rectangle 13">
            <a:extLst>
              <a:ext uri="{FF2B5EF4-FFF2-40B4-BE49-F238E27FC236}">
                <a16:creationId xmlns:a16="http://schemas.microsoft.com/office/drawing/2014/main" id="{22B327F0-D028-FD31-50E5-2E6699770D57}"/>
              </a:ext>
            </a:extLst>
          </p:cNvPr>
          <p:cNvSpPr/>
          <p:nvPr userDrawn="1"/>
        </p:nvSpPr>
        <p:spPr>
          <a:xfrm>
            <a:off x="7577161" y="2173392"/>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18" name="Title 1">
            <a:extLst>
              <a:ext uri="{FF2B5EF4-FFF2-40B4-BE49-F238E27FC236}">
                <a16:creationId xmlns:a16="http://schemas.microsoft.com/office/drawing/2014/main" id="{A9E0BBB9-8B5F-C8AF-AABC-A8FC3CB67A8F}"/>
              </a:ext>
            </a:extLst>
          </p:cNvPr>
          <p:cNvSpPr>
            <a:spLocks noGrp="1"/>
          </p:cNvSpPr>
          <p:nvPr>
            <p:ph type="ctrTitle" hasCustomPrompt="1"/>
          </p:nvPr>
        </p:nvSpPr>
        <p:spPr>
          <a:xfrm>
            <a:off x="438520" y="2888198"/>
            <a:ext cx="6616793" cy="738664"/>
          </a:xfrm>
        </p:spPr>
        <p:txBody>
          <a:bodyPr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4800">
                <a:solidFill>
                  <a:schemeClr val="bg1"/>
                </a:solidFill>
              </a:defRPr>
            </a:lvl1pPr>
          </a:lstStyle>
          <a:p>
            <a:r>
              <a:rPr lang="en-US"/>
              <a:t>Presentation title</a:t>
            </a:r>
          </a:p>
        </p:txBody>
      </p:sp>
      <p:sp>
        <p:nvSpPr>
          <p:cNvPr id="24" name="Date Placeholder 3">
            <a:extLst>
              <a:ext uri="{FF2B5EF4-FFF2-40B4-BE49-F238E27FC236}">
                <a16:creationId xmlns:a16="http://schemas.microsoft.com/office/drawing/2014/main" id="{2177B7DE-DCDA-0938-0E00-9037918A443E}"/>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5" name="Picture Placeholder 15">
            <a:extLst>
              <a:ext uri="{FF2B5EF4-FFF2-40B4-BE49-F238E27FC236}">
                <a16:creationId xmlns:a16="http://schemas.microsoft.com/office/drawing/2014/main" id="{FE49A9E1-5327-C07F-6784-06F711111DE4}"/>
              </a:ext>
            </a:extLst>
          </p:cNvPr>
          <p:cNvSpPr>
            <a:spLocks noGrp="1"/>
          </p:cNvSpPr>
          <p:nvPr>
            <p:ph type="pic" sz="quarter" idx="12" hasCustomPrompt="1"/>
          </p:nvPr>
        </p:nvSpPr>
        <p:spPr>
          <a:xfrm>
            <a:off x="7498225" y="2094458"/>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26" name="Subtitle 2">
            <a:extLst>
              <a:ext uri="{FF2B5EF4-FFF2-40B4-BE49-F238E27FC236}">
                <a16:creationId xmlns:a16="http://schemas.microsoft.com/office/drawing/2014/main" id="{B9FD9982-A8FD-E7E3-47A9-0473DB9EF918}"/>
              </a:ext>
            </a:extLst>
          </p:cNvPr>
          <p:cNvSpPr>
            <a:spLocks noGrp="1"/>
          </p:cNvSpPr>
          <p:nvPr>
            <p:ph type="subTitle" idx="1" hasCustomPrompt="1"/>
          </p:nvPr>
        </p:nvSpPr>
        <p:spPr>
          <a:xfrm>
            <a:off x="438520" y="38155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27" name="Graphic 26">
            <a:extLst>
              <a:ext uri="{FF2B5EF4-FFF2-40B4-BE49-F238E27FC236}">
                <a16:creationId xmlns:a16="http://schemas.microsoft.com/office/drawing/2014/main" id="{F3399E92-DBD7-5E15-0C5A-D438A64DB6ED}"/>
              </a:ext>
            </a:extLst>
          </p:cNvPr>
          <p:cNvPicPr>
            <a:picLocks noChangeAspect="1"/>
          </p:cNvPicPr>
          <p:nvPr userDrawn="1"/>
        </p:nvPicPr>
        <p:blipFill>
          <a:blip r:embed="rId3">
            <a:extLst>
              <a:ext uri="{96DAC541-7B7A-43D3-8B79-37D633B846F1}">
                <asvg:svgBlip xmlns:asvg="http://schemas.microsoft.com/office/drawing/2016/SVG/main"/>
              </a:ext>
            </a:extLst>
          </a:blip>
          <a:stretch>
            <a:fillRect/>
          </a:stretch>
        </p:blipFill>
        <p:spPr>
          <a:xfrm>
            <a:off x="9521640" y="373942"/>
            <a:ext cx="2268000" cy="396000"/>
          </a:xfrm>
          <a:prstGeom prst="rect">
            <a:avLst/>
          </a:prstGeom>
        </p:spPr>
      </p:pic>
      <p:sp>
        <p:nvSpPr>
          <p:cNvPr id="28" name="Text Placeholder 20">
            <a:extLst>
              <a:ext uri="{FF2B5EF4-FFF2-40B4-BE49-F238E27FC236}">
                <a16:creationId xmlns:a16="http://schemas.microsoft.com/office/drawing/2014/main" id="{01B4983A-2C8A-D1CC-A5E5-2BF922BF08A3}"/>
              </a:ext>
            </a:extLst>
          </p:cNvPr>
          <p:cNvSpPr>
            <a:spLocks noGrp="1"/>
          </p:cNvSpPr>
          <p:nvPr>
            <p:ph type="body" sz="quarter" idx="13" hasCustomPrompt="1"/>
          </p:nvPr>
        </p:nvSpPr>
        <p:spPr>
          <a:xfrm>
            <a:off x="9047003" y="2573775"/>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9" name="Text Placeholder 20">
            <a:extLst>
              <a:ext uri="{FF2B5EF4-FFF2-40B4-BE49-F238E27FC236}">
                <a16:creationId xmlns:a16="http://schemas.microsoft.com/office/drawing/2014/main" id="{751DBB13-E792-036D-608B-E172C13AC3E4}"/>
              </a:ext>
            </a:extLst>
          </p:cNvPr>
          <p:cNvSpPr>
            <a:spLocks noGrp="1"/>
          </p:cNvSpPr>
          <p:nvPr>
            <p:ph type="body" sz="quarter" idx="14" hasCustomPrompt="1"/>
          </p:nvPr>
        </p:nvSpPr>
        <p:spPr>
          <a:xfrm>
            <a:off x="9047003" y="2870253"/>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0" name="TextBox 29">
            <a:extLst>
              <a:ext uri="{FF2B5EF4-FFF2-40B4-BE49-F238E27FC236}">
                <a16:creationId xmlns:a16="http://schemas.microsoft.com/office/drawing/2014/main" id="{ED96BABE-FE67-87DE-BC1D-6DB5039D2F00}"/>
              </a:ext>
            </a:extLst>
          </p:cNvPr>
          <p:cNvSpPr txBox="1">
            <a:spLocks/>
          </p:cNvSpPr>
          <p:nvPr userDrawn="1"/>
        </p:nvSpPr>
        <p:spPr>
          <a:xfrm>
            <a:off x="9047559" y="2270770"/>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31" name="Rounded Rectangle 30">
            <a:extLst>
              <a:ext uri="{FF2B5EF4-FFF2-40B4-BE49-F238E27FC236}">
                <a16:creationId xmlns:a16="http://schemas.microsoft.com/office/drawing/2014/main" id="{FDE76441-B7F0-5133-F6B7-F5F0755144A7}"/>
              </a:ext>
            </a:extLst>
          </p:cNvPr>
          <p:cNvSpPr/>
          <p:nvPr userDrawn="1"/>
        </p:nvSpPr>
        <p:spPr>
          <a:xfrm>
            <a:off x="7606679" y="3833351"/>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32" name="Picture Placeholder 15">
            <a:extLst>
              <a:ext uri="{FF2B5EF4-FFF2-40B4-BE49-F238E27FC236}">
                <a16:creationId xmlns:a16="http://schemas.microsoft.com/office/drawing/2014/main" id="{CE3751B3-EA28-4412-4506-5D2DA5A07716}"/>
              </a:ext>
            </a:extLst>
          </p:cNvPr>
          <p:cNvSpPr>
            <a:spLocks noGrp="1"/>
          </p:cNvSpPr>
          <p:nvPr>
            <p:ph type="pic" sz="quarter" idx="15" hasCustomPrompt="1"/>
          </p:nvPr>
        </p:nvSpPr>
        <p:spPr>
          <a:xfrm>
            <a:off x="7527743" y="3754417"/>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33" name="Text Placeholder 20">
            <a:extLst>
              <a:ext uri="{FF2B5EF4-FFF2-40B4-BE49-F238E27FC236}">
                <a16:creationId xmlns:a16="http://schemas.microsoft.com/office/drawing/2014/main" id="{6FC8A18E-AE19-EBBE-A540-41124EAE2948}"/>
              </a:ext>
            </a:extLst>
          </p:cNvPr>
          <p:cNvSpPr>
            <a:spLocks noGrp="1"/>
          </p:cNvSpPr>
          <p:nvPr>
            <p:ph type="body" sz="quarter" idx="16" hasCustomPrompt="1"/>
          </p:nvPr>
        </p:nvSpPr>
        <p:spPr>
          <a:xfrm>
            <a:off x="9076521" y="4233734"/>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34" name="Text Placeholder 20">
            <a:extLst>
              <a:ext uri="{FF2B5EF4-FFF2-40B4-BE49-F238E27FC236}">
                <a16:creationId xmlns:a16="http://schemas.microsoft.com/office/drawing/2014/main" id="{4456722E-9B92-F684-918E-25D2F91406A7}"/>
              </a:ext>
            </a:extLst>
          </p:cNvPr>
          <p:cNvSpPr>
            <a:spLocks noGrp="1"/>
          </p:cNvSpPr>
          <p:nvPr>
            <p:ph type="body" sz="quarter" idx="17" hasCustomPrompt="1"/>
          </p:nvPr>
        </p:nvSpPr>
        <p:spPr>
          <a:xfrm>
            <a:off x="9076521" y="4530212"/>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5" name="TextBox 34">
            <a:extLst>
              <a:ext uri="{FF2B5EF4-FFF2-40B4-BE49-F238E27FC236}">
                <a16:creationId xmlns:a16="http://schemas.microsoft.com/office/drawing/2014/main" id="{79222826-8400-07B4-DCF7-20AF6FCF7F43}"/>
              </a:ext>
            </a:extLst>
          </p:cNvPr>
          <p:cNvSpPr txBox="1">
            <a:spLocks/>
          </p:cNvSpPr>
          <p:nvPr userDrawn="1"/>
        </p:nvSpPr>
        <p:spPr>
          <a:xfrm>
            <a:off x="9077077" y="3930729"/>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Tree>
    <p:extLst>
      <p:ext uri="{BB962C8B-B14F-4D97-AF65-F5344CB8AC3E}">
        <p14:creationId xmlns:p14="http://schemas.microsoft.com/office/powerpoint/2010/main" val="1885438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A1EA4FF-DE2D-7CA8-05D1-FB9E74E284DA}"/>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0" y="3807"/>
            <a:ext cx="12198776" cy="6854193"/>
          </a:xfrm>
          <a:prstGeom prst="rect">
            <a:avLst/>
          </a:prstGeom>
        </p:spPr>
      </p:pic>
      <p:sp>
        <p:nvSpPr>
          <p:cNvPr id="9" name="Rounded Rectangle 8">
            <a:extLst>
              <a:ext uri="{FF2B5EF4-FFF2-40B4-BE49-F238E27FC236}">
                <a16:creationId xmlns:a16="http://schemas.microsoft.com/office/drawing/2014/main" id="{F33AED4C-A342-8093-0DFA-DCCC3FB8F6D8}"/>
              </a:ext>
            </a:extLst>
          </p:cNvPr>
          <p:cNvSpPr/>
          <p:nvPr userDrawn="1"/>
        </p:nvSpPr>
        <p:spPr>
          <a:xfrm>
            <a:off x="3124674" y="2245341"/>
            <a:ext cx="5647894" cy="2371125"/>
          </a:xfrm>
          <a:prstGeom prst="roundRect">
            <a:avLst>
              <a:gd name="adj" fmla="val 2205"/>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pic>
        <p:nvPicPr>
          <p:cNvPr id="38" name="Graphic 37">
            <a:extLst>
              <a:ext uri="{FF2B5EF4-FFF2-40B4-BE49-F238E27FC236}">
                <a16:creationId xmlns:a16="http://schemas.microsoft.com/office/drawing/2014/main" id="{3B40274F-9310-F015-227C-D43961B923E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a:ext>
            </a:extLst>
          </a:blip>
          <a:stretch>
            <a:fillRect/>
          </a:stretch>
        </p:blipFill>
        <p:spPr>
          <a:xfrm>
            <a:off x="4650731" y="3063071"/>
            <a:ext cx="2595781" cy="458587"/>
          </a:xfrm>
          <a:prstGeom prst="rect">
            <a:avLst/>
          </a:prstGeom>
        </p:spPr>
      </p:pic>
      <p:sp>
        <p:nvSpPr>
          <p:cNvPr id="15" name="TextBox 14">
            <a:extLst>
              <a:ext uri="{FF2B5EF4-FFF2-40B4-BE49-F238E27FC236}">
                <a16:creationId xmlns:a16="http://schemas.microsoft.com/office/drawing/2014/main" id="{D6099930-2AF8-56A8-030B-1A09A26F6A5D}"/>
              </a:ext>
            </a:extLst>
          </p:cNvPr>
          <p:cNvSpPr txBox="1"/>
          <p:nvPr userDrawn="1"/>
        </p:nvSpPr>
        <p:spPr>
          <a:xfrm>
            <a:off x="4062304" y="3658855"/>
            <a:ext cx="3772635" cy="307777"/>
          </a:xfrm>
          <a:prstGeom prst="rect">
            <a:avLst/>
          </a:prstGeom>
          <a:noFill/>
        </p:spPr>
        <p:txBody>
          <a:bodyPr wrap="square" rtlCol="0">
            <a:spAutoFit/>
          </a:bodyPr>
          <a:lstStyle/>
          <a:p>
            <a:pPr algn="ctr"/>
            <a:r>
              <a:rPr lang="en-CA" sz="1400" b="0" i="0" spc="150" baseline="0">
                <a:solidFill>
                  <a:schemeClr val="tx1"/>
                </a:solidFill>
                <a:latin typeface="Bernina Sans Offc" panose="02000000000000000000" pitchFamily="2" charset="77"/>
              </a:rPr>
              <a:t>CLOUD DONE RIGHT</a:t>
            </a:r>
          </a:p>
        </p:txBody>
      </p:sp>
    </p:spTree>
    <p:extLst>
      <p:ext uri="{BB962C8B-B14F-4D97-AF65-F5344CB8AC3E}">
        <p14:creationId xmlns:p14="http://schemas.microsoft.com/office/powerpoint/2010/main" val="106918734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tandard slide branding">
    <p:spTree>
      <p:nvGrpSpPr>
        <p:cNvPr id="1" name=""/>
        <p:cNvGrpSpPr/>
        <p:nvPr/>
      </p:nvGrpSpPr>
      <p:grpSpPr>
        <a:xfrm>
          <a:off x="0" y="0"/>
          <a:ext cx="0" cy="0"/>
          <a:chOff x="0" y="0"/>
          <a:chExt cx="0" cy="0"/>
        </a:xfrm>
      </p:grpSpPr>
      <p:pic>
        <p:nvPicPr>
          <p:cNvPr id="14" name="Picture 13" descr="A picture containing background pattern&#10;&#10;Description automatically generated">
            <a:extLst>
              <a:ext uri="{FF2B5EF4-FFF2-40B4-BE49-F238E27FC236}">
                <a16:creationId xmlns:a16="http://schemas.microsoft.com/office/drawing/2014/main" id="{CC4EC466-8C3B-BE4C-2D9E-1056C73CE3C5}"/>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0" y="3807"/>
            <a:ext cx="12198776" cy="6854193"/>
          </a:xfrm>
          <a:prstGeom prst="rect">
            <a:avLst/>
          </a:prstGeom>
        </p:spPr>
      </p:pic>
      <p:sp>
        <p:nvSpPr>
          <p:cNvPr id="13" name="Rounded Rectangle 12">
            <a:extLst>
              <a:ext uri="{FF2B5EF4-FFF2-40B4-BE49-F238E27FC236}">
                <a16:creationId xmlns:a16="http://schemas.microsoft.com/office/drawing/2014/main" id="{60336314-2883-C315-2BBD-87198727798E}"/>
              </a:ext>
            </a:extLst>
          </p:cNvPr>
          <p:cNvSpPr/>
          <p:nvPr userDrawn="1"/>
        </p:nvSpPr>
        <p:spPr>
          <a:xfrm>
            <a:off x="338772" y="370390"/>
            <a:ext cx="11514456" cy="5991844"/>
          </a:xfrm>
          <a:prstGeom prst="roundRect">
            <a:avLst>
              <a:gd name="adj" fmla="val 982"/>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440560"/>
            <a:ext cx="11189338" cy="4507017"/>
          </a:xfrm>
        </p:spPr>
        <p:txBody>
          <a:bodyPr/>
          <a:lstStyle>
            <a:lvl1pPr>
              <a:defRPr sz="20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DT Flow" pitchFamily="2" charset="77"/>
              </a:defRPr>
            </a:lvl1pPr>
          </a:lstStyle>
          <a:p>
            <a:r>
              <a:rPr lang="en-US"/>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DT Flow" pitchFamily="2" charset="77"/>
              </a:defRPr>
            </a:lvl1pPr>
          </a:lstStyle>
          <a:p>
            <a:fld id="{0A1A0966-58B5-D140-B861-27719A32589F}" type="slidenum">
              <a:rPr lang="en-US" smtClean="0"/>
              <a:pPr/>
              <a:t>‹#›</a:t>
            </a:fld>
            <a:endParaRPr lang="en-US"/>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lvl1pPr>
              <a:defRPr sz="2800"/>
            </a:lvl1pPr>
          </a:lstStyle>
          <a:p>
            <a:r>
              <a:rPr lang="en-US"/>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562968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ull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FBA4F41-6FB6-3EBD-D004-CEB7ED48E955}"/>
              </a:ext>
            </a:extLst>
          </p:cNvPr>
          <p:cNvSpPr>
            <a:spLocks noGrp="1"/>
          </p:cNvSpPr>
          <p:nvPr>
            <p:ph type="pic" sz="quarter" idx="17" hasCustomPrompt="1"/>
          </p:nvPr>
        </p:nvSpPr>
        <p:spPr>
          <a:xfrm>
            <a:off x="0" y="0"/>
            <a:ext cx="12192000" cy="6858000"/>
          </a:xfrm>
          <a:custGeom>
            <a:avLst/>
            <a:gdLst>
              <a:gd name="connsiteX0" fmla="*/ 0 w 12192000"/>
              <a:gd name="connsiteY0" fmla="*/ 0 h 6198577"/>
              <a:gd name="connsiteX1" fmla="*/ 12192000 w 12192000"/>
              <a:gd name="connsiteY1" fmla="*/ 0 h 6198577"/>
              <a:gd name="connsiteX2" fmla="*/ 12192000 w 12192000"/>
              <a:gd name="connsiteY2" fmla="*/ 6198577 h 6198577"/>
              <a:gd name="connsiteX3" fmla="*/ 0 w 12192000"/>
              <a:gd name="connsiteY3" fmla="*/ 6198577 h 6198577"/>
            </a:gdLst>
            <a:ahLst/>
            <a:cxnLst>
              <a:cxn ang="0">
                <a:pos x="connsiteX0" y="connsiteY0"/>
              </a:cxn>
              <a:cxn ang="0">
                <a:pos x="connsiteX1" y="connsiteY1"/>
              </a:cxn>
              <a:cxn ang="0">
                <a:pos x="connsiteX2" y="connsiteY2"/>
              </a:cxn>
              <a:cxn ang="0">
                <a:pos x="connsiteX3" y="connsiteY3"/>
              </a:cxn>
            </a:cxnLst>
            <a:rect l="l" t="t" r="r" b="b"/>
            <a:pathLst>
              <a:path w="12192000" h="6198577">
                <a:moveTo>
                  <a:pt x="0" y="0"/>
                </a:moveTo>
                <a:lnTo>
                  <a:pt x="12192000" y="0"/>
                </a:lnTo>
                <a:lnTo>
                  <a:pt x="12192000" y="6198577"/>
                </a:lnTo>
                <a:lnTo>
                  <a:pt x="0" y="6198577"/>
                </a:lnTo>
                <a:close/>
              </a:path>
            </a:pathLst>
          </a:custGeom>
        </p:spPr>
        <p:txBody>
          <a:bodyPr wrap="square" rIns="396000" anchor="ctr">
            <a:noAutofit/>
          </a:bodyPr>
          <a:lstStyle>
            <a:lvl1pPr marL="0" indent="0" algn="r">
              <a:buNone/>
              <a:defRPr sz="1400" b="0" i="0">
                <a:latin typeface="DT Flow" pitchFamily="2" charset="77"/>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4" name="Footer Placeholder 3">
            <a:extLst>
              <a:ext uri="{FF2B5EF4-FFF2-40B4-BE49-F238E27FC236}">
                <a16:creationId xmlns:a16="http://schemas.microsoft.com/office/drawing/2014/main" id="{34220117-B9D2-514C-CEED-623121DA9EA2}"/>
              </a:ext>
            </a:extLst>
          </p:cNvPr>
          <p:cNvSpPr>
            <a:spLocks noGrp="1"/>
          </p:cNvSpPr>
          <p:nvPr>
            <p:ph type="ftr" sz="quarter" idx="21"/>
          </p:nvPr>
        </p:nvSpPr>
        <p:spPr>
          <a:xfrm>
            <a:off x="442913" y="6471920"/>
            <a:ext cx="8254628" cy="249555"/>
          </a:xfrm>
          <a:prstGeom prst="rect">
            <a:avLst/>
          </a:prstGeom>
        </p:spPr>
        <p:txBody>
          <a:bodyPr/>
          <a:lstStyle>
            <a:lvl1pPr>
              <a:defRPr b="0" i="0">
                <a:latin typeface="DT Flow" pitchFamily="2" charset="77"/>
              </a:defRPr>
            </a:lvl1pPr>
          </a:lstStyle>
          <a:p>
            <a:r>
              <a:rPr lang="en-US"/>
              <a:t>CONFIDENTIAL</a:t>
            </a:r>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latin typeface="DT Flow"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706712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slide">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710FD834-2110-54AF-FD17-1BC5F67BD7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807"/>
            <a:ext cx="12198776" cy="6854193"/>
          </a:xfrm>
          <a:prstGeom prst="rect">
            <a:avLst/>
          </a:prstGeom>
        </p:spPr>
      </p:pic>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2" name="Oval 11">
            <a:extLst>
              <a:ext uri="{FF2B5EF4-FFF2-40B4-BE49-F238E27FC236}">
                <a16:creationId xmlns:a16="http://schemas.microsoft.com/office/drawing/2014/main" id="{E22FC507-56F8-F51A-98AD-D9D44D677E5F}"/>
              </a:ext>
            </a:extLst>
          </p:cNvPr>
          <p:cNvSpPr/>
          <p:nvPr userDrawn="1"/>
        </p:nvSpPr>
        <p:spPr>
          <a:xfrm>
            <a:off x="9385737" y="4713889"/>
            <a:ext cx="136635" cy="136635"/>
          </a:xfrm>
          <a:prstGeom prst="ellipse">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Oval 13">
            <a:extLst>
              <a:ext uri="{FF2B5EF4-FFF2-40B4-BE49-F238E27FC236}">
                <a16:creationId xmlns:a16="http://schemas.microsoft.com/office/drawing/2014/main" id="{F61D9A05-5711-78DD-AE26-A0702F4FA81F}"/>
              </a:ext>
            </a:extLst>
          </p:cNvPr>
          <p:cNvSpPr/>
          <p:nvPr userDrawn="1"/>
        </p:nvSpPr>
        <p:spPr>
          <a:xfrm>
            <a:off x="10592948" y="4682358"/>
            <a:ext cx="136635" cy="136635"/>
          </a:xfrm>
          <a:prstGeom prst="ellipse">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3" name="Rounded Rectangle 22">
            <a:extLst>
              <a:ext uri="{FF2B5EF4-FFF2-40B4-BE49-F238E27FC236}">
                <a16:creationId xmlns:a16="http://schemas.microsoft.com/office/drawing/2014/main" id="{494835BC-BDA6-61EA-8CE3-F8E8DCF8FFBC}"/>
              </a:ext>
            </a:extLst>
          </p:cNvPr>
          <p:cNvSpPr/>
          <p:nvPr userDrawn="1"/>
        </p:nvSpPr>
        <p:spPr>
          <a:xfrm>
            <a:off x="1189349" y="1477887"/>
            <a:ext cx="9813302" cy="3904487"/>
          </a:xfrm>
          <a:prstGeom prst="roundRect">
            <a:avLst>
              <a:gd name="adj" fmla="val 2131"/>
            </a:avLst>
          </a:prstGeom>
          <a:gradFill flip="none" rotWithShape="1">
            <a:gsLst>
              <a:gs pos="0">
                <a:schemeClr val="bg1"/>
              </a:gs>
              <a:gs pos="100000">
                <a:schemeClr val="bg1">
                  <a:lumMod val="95000"/>
                </a:schemeClr>
              </a:gs>
            </a:gsLst>
            <a:lin ang="5400000" scaled="1"/>
            <a:tileRect/>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1" name="Title 1">
            <a:extLst>
              <a:ext uri="{FF2B5EF4-FFF2-40B4-BE49-F238E27FC236}">
                <a16:creationId xmlns:a16="http://schemas.microsoft.com/office/drawing/2014/main" id="{BD45663A-D8FC-AAD5-270D-67BEDF84A873}"/>
              </a:ext>
            </a:extLst>
          </p:cNvPr>
          <p:cNvSpPr>
            <a:spLocks noGrp="1"/>
          </p:cNvSpPr>
          <p:nvPr>
            <p:ph type="ctrTitle" hasCustomPrompt="1"/>
          </p:nvPr>
        </p:nvSpPr>
        <p:spPr>
          <a:xfrm>
            <a:off x="1189349" y="3038868"/>
            <a:ext cx="9813301" cy="451983"/>
          </a:xfrm>
        </p:spPr>
        <p:txBody>
          <a:bodyPr wrap="square" tIns="0" bIns="0" anchor="b">
            <a:spAutoFit/>
          </a:bodyPr>
          <a:lstStyle>
            <a:lvl1pPr algn="ctr">
              <a:defRPr sz="3200">
                <a:solidFill>
                  <a:schemeClr val="tx1"/>
                </a:solidFill>
                <a:latin typeface="+mj-lt"/>
              </a:defRPr>
            </a:lvl1pPr>
          </a:lstStyle>
          <a:p>
            <a:r>
              <a:rPr lang="en-US"/>
              <a:t>Section title</a:t>
            </a:r>
          </a:p>
        </p:txBody>
      </p:sp>
      <p:sp>
        <p:nvSpPr>
          <p:cNvPr id="13" name="Subtitle 2">
            <a:extLst>
              <a:ext uri="{FF2B5EF4-FFF2-40B4-BE49-F238E27FC236}">
                <a16:creationId xmlns:a16="http://schemas.microsoft.com/office/drawing/2014/main" id="{3597D75F-6067-CFE0-A18B-641E415B31FC}"/>
              </a:ext>
            </a:extLst>
          </p:cNvPr>
          <p:cNvSpPr>
            <a:spLocks noGrp="1"/>
          </p:cNvSpPr>
          <p:nvPr>
            <p:ph type="subTitle" idx="1" hasCustomPrompt="1"/>
          </p:nvPr>
        </p:nvSpPr>
        <p:spPr>
          <a:xfrm>
            <a:off x="1189349" y="3500426"/>
            <a:ext cx="9813302" cy="51043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wrap="square" tIns="180000">
            <a:spAutoFit/>
          </a:bodyPr>
          <a:lstStyle>
            <a:lvl1pPr marL="0" indent="0" algn="ctr">
              <a:spcBef>
                <a:spcPts val="0"/>
              </a:spcBef>
              <a:buNone/>
              <a:defRPr sz="2000" b="0" i="0">
                <a:solidFill>
                  <a:schemeClr val="tx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spTree>
    <p:extLst>
      <p:ext uri="{BB962C8B-B14F-4D97-AF65-F5344CB8AC3E}">
        <p14:creationId xmlns:p14="http://schemas.microsoft.com/office/powerpoint/2010/main" val="17006835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442913" y="1376313"/>
            <a:ext cx="11306175" cy="4860976"/>
          </a:xfrm>
        </p:spPr>
        <p:txBody>
          <a:bodyPr>
            <a:normAutofit/>
          </a:bodyPr>
          <a:lstStyle>
            <a:lvl1pPr>
              <a:defRPr sz="2000" b="0" i="0">
                <a:latin typeface="+mn-lt"/>
              </a:defRPr>
            </a:lvl1pPr>
            <a:lvl2pPr>
              <a:defRPr sz="1800" b="0" i="0">
                <a:latin typeface="+mn-lt"/>
              </a:defRPr>
            </a:lvl2pPr>
            <a:lvl3pPr>
              <a:defRPr sz="1600" b="0" i="0">
                <a:latin typeface="+mn-lt"/>
              </a:defRPr>
            </a:lvl3pPr>
            <a:lvl4pPr>
              <a:defRPr sz="1400" b="0" i="0">
                <a:latin typeface="+mn-lt"/>
              </a:defRPr>
            </a:lvl4pPr>
            <a:lvl5pPr>
              <a:defRPr sz="1200"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latin typeface="DT Flow" pitchFamily="2" charset="77"/>
              </a:defRPr>
            </a:lvl1pPr>
          </a:lstStyle>
          <a:p>
            <a:r>
              <a:rPr lang="en-US"/>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latin typeface="DT Flow" pitchFamily="2" charset="77"/>
              </a:defRPr>
            </a:lvl1pPr>
          </a:lstStyle>
          <a:p>
            <a:fld id="{0A1A0966-58B5-D140-B861-27719A32589F}" type="slidenum">
              <a:rPr lang="en-US" smtClean="0"/>
              <a:pPr/>
              <a:t>‹#›</a:t>
            </a:fld>
            <a:endParaRPr lang="en-US"/>
          </a:p>
        </p:txBody>
      </p:sp>
      <p:sp>
        <p:nvSpPr>
          <p:cNvPr id="6" name="Rectangle 5">
            <a:extLst>
              <a:ext uri="{FF2B5EF4-FFF2-40B4-BE49-F238E27FC236}">
                <a16:creationId xmlns:a16="http://schemas.microsoft.com/office/drawing/2014/main" id="{959ADC9E-22DF-D463-95AE-F53BF7942A86}"/>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442913" y="225425"/>
            <a:ext cx="11508081" cy="827088"/>
          </a:xfrm>
        </p:spPr>
        <p:txBody>
          <a:bodyPr/>
          <a:lstStyle>
            <a:lvl1pPr>
              <a:defRPr sz="2800"/>
            </a:lvl1pPr>
          </a:lstStyle>
          <a:p>
            <a:r>
              <a:rPr lang="en-US"/>
              <a:t>Click to edit Master title style</a:t>
            </a:r>
            <a:endParaRPr lang="en-CA"/>
          </a:p>
        </p:txBody>
      </p:sp>
    </p:spTree>
    <p:extLst>
      <p:ext uri="{BB962C8B-B14F-4D97-AF65-F5344CB8AC3E}">
        <p14:creationId xmlns:p14="http://schemas.microsoft.com/office/powerpoint/2010/main" val="110246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slide with photo">
    <p:spTree>
      <p:nvGrpSpPr>
        <p:cNvPr id="1" name=""/>
        <p:cNvGrpSpPr/>
        <p:nvPr/>
      </p:nvGrpSpPr>
      <p:grpSpPr>
        <a:xfrm>
          <a:off x="0" y="0"/>
          <a:ext cx="0" cy="0"/>
          <a:chOff x="0" y="0"/>
          <a:chExt cx="0" cy="0"/>
        </a:xfrm>
      </p:grpSpPr>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5365865" y="225425"/>
            <a:ext cx="6576353" cy="6011864"/>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225425"/>
            <a:ext cx="4572147" cy="827088"/>
          </a:xfrm>
        </p:spPr>
        <p:txBody>
          <a:bodyPr/>
          <a:lstStyle>
            <a:lvl1pPr>
              <a:defRPr sz="2800"/>
            </a:lvl1pPr>
          </a:lstStyle>
          <a:p>
            <a:r>
              <a:rPr lang="en-US"/>
              <a:t>Click to edit Master title style</a:t>
            </a:r>
            <a:endParaRPr lang="en-CA"/>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latin typeface="DT Flow" pitchFamily="2" charset="77"/>
              </a:defRPr>
            </a:lvl1pPr>
          </a:lstStyle>
          <a:p>
            <a:fld id="{0A1A0966-58B5-D140-B861-27719A32589F}" type="slidenum">
              <a:rPr lang="en-US" smtClean="0"/>
              <a:pPr/>
              <a:t>‹#›</a:t>
            </a:fld>
            <a:endParaRPr lang="en-US"/>
          </a:p>
        </p:txBody>
      </p:sp>
      <p:sp>
        <p:nvSpPr>
          <p:cNvPr id="11" name="Content Placeholder 3">
            <a:extLst>
              <a:ext uri="{FF2B5EF4-FFF2-40B4-BE49-F238E27FC236}">
                <a16:creationId xmlns:a16="http://schemas.microsoft.com/office/drawing/2014/main" id="{BE8EE840-559E-39C0-A0B9-B7BC1CF60B59}"/>
              </a:ext>
            </a:extLst>
          </p:cNvPr>
          <p:cNvSpPr>
            <a:spLocks noGrp="1"/>
          </p:cNvSpPr>
          <p:nvPr>
            <p:ph sz="quarter" idx="23"/>
          </p:nvPr>
        </p:nvSpPr>
        <p:spPr>
          <a:xfrm>
            <a:off x="442913" y="1376313"/>
            <a:ext cx="4572147" cy="4860976"/>
          </a:xfrm>
        </p:spPr>
        <p:txBody>
          <a:bodyPr/>
          <a:lstStyle>
            <a:lvl1pPr>
              <a:defRPr sz="20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3" name="Rectangle 12">
            <a:extLst>
              <a:ext uri="{FF2B5EF4-FFF2-40B4-BE49-F238E27FC236}">
                <a16:creationId xmlns:a16="http://schemas.microsoft.com/office/drawing/2014/main" id="{E9AE6A6E-D9B5-47DC-6F61-705C75EC932E}"/>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 name="Footer Placeholder 2">
            <a:extLst>
              <a:ext uri="{FF2B5EF4-FFF2-40B4-BE49-F238E27FC236}">
                <a16:creationId xmlns:a16="http://schemas.microsoft.com/office/drawing/2014/main" id="{FACFDA5A-9DD1-95D0-A8D0-0C6AA11073B9}"/>
              </a:ext>
            </a:extLst>
          </p:cNvPr>
          <p:cNvSpPr>
            <a:spLocks noGrp="1"/>
          </p:cNvSpPr>
          <p:nvPr>
            <p:ph type="ftr" sz="quarter" idx="25"/>
          </p:nvPr>
        </p:nvSpPr>
        <p:spPr>
          <a:xfrm>
            <a:off x="442913" y="6471920"/>
            <a:ext cx="8254628" cy="249555"/>
          </a:xfrm>
          <a:prstGeom prst="rect">
            <a:avLst/>
          </a:prstGeom>
        </p:spPr>
        <p:txBody>
          <a:bodyPr/>
          <a:lstStyle>
            <a:lvl1pPr>
              <a:defRPr b="0" i="0">
                <a:latin typeface="DT Flow" pitchFamily="2" charset="77"/>
              </a:defRPr>
            </a:lvl1pPr>
          </a:lstStyle>
          <a:p>
            <a:r>
              <a:rPr lang="en-US"/>
              <a:t>CONFIDENTIAL</a:t>
            </a:r>
          </a:p>
        </p:txBody>
      </p:sp>
    </p:spTree>
    <p:extLst>
      <p:ext uri="{BB962C8B-B14F-4D97-AF65-F5344CB8AC3E}">
        <p14:creationId xmlns:p14="http://schemas.microsoft.com/office/powerpoint/2010/main" val="313523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91CF-BBB7-9381-AE3B-16F2C649AE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33D09D-AC87-6242-2256-0C4C8DEFD2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73028A-409C-69DB-E214-3E27AECF7AE5}"/>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9CED455C-48CC-17D7-478B-31322787D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9F2CC-23C9-05A3-4227-49B272B62BEC}"/>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294285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69B-621E-7F92-7176-6976F6ECD5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DBA26F-15ED-28A4-3A00-F329B8EF97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CD1D5A-F851-0435-0D61-C07C8434E0FA}"/>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A409F3A6-B87F-D350-2389-A43998AE2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50534-9873-7F4C-090B-D04ED8AE35DD}"/>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319726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6006-C3D2-6EC8-B8A3-BF3F10969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58370A-2B13-331F-8F46-3228332213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583D69-CB11-CEF9-1AA9-1052FCA6ED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CF03D-B62F-B3DB-2F03-CEC86CD66ADA}"/>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6" name="Footer Placeholder 5">
            <a:extLst>
              <a:ext uri="{FF2B5EF4-FFF2-40B4-BE49-F238E27FC236}">
                <a16:creationId xmlns:a16="http://schemas.microsoft.com/office/drawing/2014/main" id="{CCCE9A5F-FEC7-DC29-D7DF-16D7B72DC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C7D446-AF1F-AF61-9F87-B39E147C1784}"/>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421063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7B3C-D3E8-1C0D-ABB3-3AF6828092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83DC2-C763-D65E-5C34-6451F5B1CD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41A60A-6C68-5C4E-34F4-AA5BFDF76F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9207C0-180C-03EE-1ABC-7D2D769677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C0FFC2-9A98-B164-1484-1486B9A7C5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B09F7B-5D2E-8AD5-0BCE-93BC4C988952}"/>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8" name="Footer Placeholder 7">
            <a:extLst>
              <a:ext uri="{FF2B5EF4-FFF2-40B4-BE49-F238E27FC236}">
                <a16:creationId xmlns:a16="http://schemas.microsoft.com/office/drawing/2014/main" id="{D84DF583-59AC-D25C-41E3-112617D102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479F1A-6CC6-2868-B5E6-B4C69FAD7130}"/>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3319689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5FA9-AB19-A660-7E7E-F7335CDEC2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8CC0CB-4672-1525-03DC-E16FF0ED53F2}"/>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4" name="Footer Placeholder 3">
            <a:extLst>
              <a:ext uri="{FF2B5EF4-FFF2-40B4-BE49-F238E27FC236}">
                <a16:creationId xmlns:a16="http://schemas.microsoft.com/office/drawing/2014/main" id="{1096413D-4E74-013A-C2F6-71B00F871E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1E379E-4B62-1EA6-2C25-606ABB651BA7}"/>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211758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B698C4-503A-0863-8563-250B4638FF3C}"/>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3" name="Footer Placeholder 2">
            <a:extLst>
              <a:ext uri="{FF2B5EF4-FFF2-40B4-BE49-F238E27FC236}">
                <a16:creationId xmlns:a16="http://schemas.microsoft.com/office/drawing/2014/main" id="{92360EF9-0804-A01A-30B7-9F7E064E0A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4236C1-E5A6-FF54-311F-350D62A0C77E}"/>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411999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3E80-31C4-D935-9C84-D0E91213D3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F290F-D2B0-EAC3-35D2-29D9E9403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1E897-5F09-3F6C-7C2C-D43EE62D6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381E8F-44CB-0CDE-0A2A-63F96D98AA70}"/>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6" name="Footer Placeholder 5">
            <a:extLst>
              <a:ext uri="{FF2B5EF4-FFF2-40B4-BE49-F238E27FC236}">
                <a16:creationId xmlns:a16="http://schemas.microsoft.com/office/drawing/2014/main" id="{43883D45-C326-4F1D-97BF-967CD24EA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BA021-E15D-D66A-06E9-6C231520FD6C}"/>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61166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0473-EFCC-2D14-CB24-95D8BEBCE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BCBEC-CDDA-56B2-E844-BA8CF808B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003A8-81F0-1755-FCF1-1EF0ADB90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8B9582-0C43-7E8F-4FAC-2F84CAAF2F98}"/>
              </a:ext>
            </a:extLst>
          </p:cNvPr>
          <p:cNvSpPr>
            <a:spLocks noGrp="1"/>
          </p:cNvSpPr>
          <p:nvPr>
            <p:ph type="dt" sz="half" idx="10"/>
          </p:nvPr>
        </p:nvSpPr>
        <p:spPr/>
        <p:txBody>
          <a:bodyPr/>
          <a:lstStyle/>
          <a:p>
            <a:fld id="{710077EE-B475-C24B-8CE4-AF4FD41F514A}" type="datetimeFigureOut">
              <a:rPr lang="en-US" smtClean="0"/>
              <a:t>11/28/25</a:t>
            </a:fld>
            <a:endParaRPr lang="en-US"/>
          </a:p>
        </p:txBody>
      </p:sp>
      <p:sp>
        <p:nvSpPr>
          <p:cNvPr id="6" name="Footer Placeholder 5">
            <a:extLst>
              <a:ext uri="{FF2B5EF4-FFF2-40B4-BE49-F238E27FC236}">
                <a16:creationId xmlns:a16="http://schemas.microsoft.com/office/drawing/2014/main" id="{948951C4-892D-AE2A-3422-198DA8406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231DE-5103-E1E9-7400-72FB3F9049B5}"/>
              </a:ext>
            </a:extLst>
          </p:cNvPr>
          <p:cNvSpPr>
            <a:spLocks noGrp="1"/>
          </p:cNvSpPr>
          <p:nvPr>
            <p:ph type="sldNum" sz="quarter" idx="12"/>
          </p:nvPr>
        </p:nvSpPr>
        <p:spPr/>
        <p:txBody>
          <a:bodyPr/>
          <a:lstStyle/>
          <a:p>
            <a:fld id="{67EF327F-5307-6B4B-892D-884FCEDAB9D9}" type="slidenum">
              <a:rPr lang="en-US" smtClean="0"/>
              <a:t>‹#›</a:t>
            </a:fld>
            <a:endParaRPr lang="en-US"/>
          </a:p>
        </p:txBody>
      </p:sp>
    </p:spTree>
    <p:extLst>
      <p:ext uri="{BB962C8B-B14F-4D97-AF65-F5344CB8AC3E}">
        <p14:creationId xmlns:p14="http://schemas.microsoft.com/office/powerpoint/2010/main" val="13710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4A0F7F-05CF-BBB3-0DB2-3B0AE4F26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499B27-BA30-7A04-C4E6-295105F14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71E7A7-00E2-ADBE-3752-164E50004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0077EE-B475-C24B-8CE4-AF4FD41F514A}" type="datetimeFigureOut">
              <a:rPr lang="en-US" smtClean="0"/>
              <a:t>11/28/25</a:t>
            </a:fld>
            <a:endParaRPr lang="en-US"/>
          </a:p>
        </p:txBody>
      </p:sp>
      <p:sp>
        <p:nvSpPr>
          <p:cNvPr id="5" name="Footer Placeholder 4">
            <a:extLst>
              <a:ext uri="{FF2B5EF4-FFF2-40B4-BE49-F238E27FC236}">
                <a16:creationId xmlns:a16="http://schemas.microsoft.com/office/drawing/2014/main" id="{3706FCB2-E852-6C41-EBAB-5C5D6D0FAD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25FBC1-9310-73AB-140A-CE92506C27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EF327F-5307-6B4B-892D-884FCEDAB9D9}" type="slidenum">
              <a:rPr lang="en-US" smtClean="0"/>
              <a:t>‹#›</a:t>
            </a:fld>
            <a:endParaRPr lang="en-US"/>
          </a:p>
        </p:txBody>
      </p:sp>
    </p:spTree>
    <p:extLst>
      <p:ext uri="{BB962C8B-B14F-4D97-AF65-F5344CB8AC3E}">
        <p14:creationId xmlns:p14="http://schemas.microsoft.com/office/powerpoint/2010/main" val="3727632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modelcontextprotocol.io/docs/getting-started/intro" TargetMode="External"/><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a2a-protocol.org/latest/" TargetMode="External"/><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traceloop/openllmetry"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raceloop/openllmetry-js" TargetMode="External"/><Relationship Id="rId2" Type="http://schemas.openxmlformats.org/officeDocument/2006/relationships/hyperlink" Target="https://github.com/traceloop/openllmetry?tab=readme-ov-file" TargetMode="Externa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dynatrace-wwse/enablement-gen-ai-llm-observability" TargetMode="Externa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video"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FCCD-000B-FE5D-7768-7E45D806168F}"/>
              </a:ext>
            </a:extLst>
          </p:cNvPr>
          <p:cNvSpPr>
            <a:spLocks noGrp="1"/>
          </p:cNvSpPr>
          <p:nvPr>
            <p:ph type="ctrTitle"/>
          </p:nvPr>
        </p:nvSpPr>
        <p:spPr>
          <a:xfrm>
            <a:off x="438520" y="2149534"/>
            <a:ext cx="6616793" cy="1477328"/>
          </a:xfrm>
        </p:spPr>
        <p:txBody>
          <a:bodyPr/>
          <a:lstStyle/>
          <a:p>
            <a:r>
              <a:rPr lang="en-US" dirty="0"/>
              <a:t>AI Observability Workshop</a:t>
            </a:r>
          </a:p>
        </p:txBody>
      </p:sp>
      <p:pic>
        <p:nvPicPr>
          <p:cNvPr id="12" name="Picture Placeholder 11">
            <a:extLst>
              <a:ext uri="{FF2B5EF4-FFF2-40B4-BE49-F238E27FC236}">
                <a16:creationId xmlns:a16="http://schemas.microsoft.com/office/drawing/2014/main" id="{AB3C78E6-7E6F-57C7-DAE5-64327DEF20E6}"/>
              </a:ext>
            </a:extLst>
          </p:cNvPr>
          <p:cNvPicPr>
            <a:picLocks noGrp="1" noChangeAspect="1"/>
          </p:cNvPicPr>
          <p:nvPr>
            <p:ph type="pic" sz="quarter" idx="12"/>
          </p:nvPr>
        </p:nvPicPr>
        <p:blipFill>
          <a:blip/>
          <a:srcRect l="62" r="62"/>
          <a:stretch>
            <a:fillRect/>
          </a:stretch>
        </p:blipFill>
        <p:spPr>
          <a:prstGeom prst="rect">
            <a:avLst/>
          </a:prstGeom>
        </p:spPr>
      </p:pic>
      <p:sp>
        <p:nvSpPr>
          <p:cNvPr id="4" name="Subtitle 3">
            <a:extLst>
              <a:ext uri="{FF2B5EF4-FFF2-40B4-BE49-F238E27FC236}">
                <a16:creationId xmlns:a16="http://schemas.microsoft.com/office/drawing/2014/main" id="{0E78D061-BF95-90BC-6B13-A07868DCCCF8}"/>
              </a:ext>
            </a:extLst>
          </p:cNvPr>
          <p:cNvSpPr>
            <a:spLocks noGrp="1"/>
          </p:cNvSpPr>
          <p:nvPr>
            <p:ph type="subTitle" idx="1"/>
          </p:nvPr>
        </p:nvSpPr>
        <p:spPr>
          <a:xfrm>
            <a:off x="438520" y="3815553"/>
            <a:ext cx="6616793" cy="622328"/>
          </a:xfrm>
        </p:spPr>
        <p:txBody>
          <a:bodyPr/>
          <a:lstStyle/>
          <a:p>
            <a:r>
              <a:rPr lang="en-US" dirty="0"/>
              <a:t>Build your own LLM</a:t>
            </a:r>
          </a:p>
        </p:txBody>
      </p:sp>
      <p:sp>
        <p:nvSpPr>
          <p:cNvPr id="5" name="Text Placeholder 4">
            <a:extLst>
              <a:ext uri="{FF2B5EF4-FFF2-40B4-BE49-F238E27FC236}">
                <a16:creationId xmlns:a16="http://schemas.microsoft.com/office/drawing/2014/main" id="{02CB62AA-1E58-8121-CB23-CCAAD1A331F9}"/>
              </a:ext>
            </a:extLst>
          </p:cNvPr>
          <p:cNvSpPr>
            <a:spLocks noGrp="1"/>
          </p:cNvSpPr>
          <p:nvPr>
            <p:ph type="body" sz="quarter" idx="13"/>
          </p:nvPr>
        </p:nvSpPr>
        <p:spPr/>
        <p:txBody>
          <a:bodyPr/>
          <a:lstStyle/>
          <a:p>
            <a:r>
              <a:rPr lang="en-US" dirty="0"/>
              <a:t>Safia </a:t>
            </a:r>
            <a:r>
              <a:rPr lang="en-US" dirty="0" err="1"/>
              <a:t>Gourani</a:t>
            </a:r>
            <a:endParaRPr lang="en-US" dirty="0"/>
          </a:p>
        </p:txBody>
      </p:sp>
      <p:sp>
        <p:nvSpPr>
          <p:cNvPr id="6" name="Text Placeholder 5">
            <a:extLst>
              <a:ext uri="{FF2B5EF4-FFF2-40B4-BE49-F238E27FC236}">
                <a16:creationId xmlns:a16="http://schemas.microsoft.com/office/drawing/2014/main" id="{F571D084-3335-4309-36C2-5BDC5751F242}"/>
              </a:ext>
            </a:extLst>
          </p:cNvPr>
          <p:cNvSpPr>
            <a:spLocks noGrp="1"/>
          </p:cNvSpPr>
          <p:nvPr>
            <p:ph type="body" sz="quarter" idx="14"/>
          </p:nvPr>
        </p:nvSpPr>
        <p:spPr>
          <a:xfrm>
            <a:off x="9047002" y="2870253"/>
            <a:ext cx="3062139" cy="492443"/>
          </a:xfrm>
        </p:spPr>
        <p:txBody>
          <a:bodyPr/>
          <a:lstStyle/>
          <a:p>
            <a:r>
              <a:rPr lang="en-US" dirty="0"/>
              <a:t>Principal Solutions Engineer</a:t>
            </a:r>
          </a:p>
        </p:txBody>
      </p:sp>
      <p:pic>
        <p:nvPicPr>
          <p:cNvPr id="11" name="Picture Placeholder 10">
            <a:extLst>
              <a:ext uri="{FF2B5EF4-FFF2-40B4-BE49-F238E27FC236}">
                <a16:creationId xmlns:a16="http://schemas.microsoft.com/office/drawing/2014/main" id="{42F6EA4F-CC6F-0B0B-C994-D6CF3829C494}"/>
              </a:ext>
            </a:extLst>
          </p:cNvPr>
          <p:cNvPicPr>
            <a:picLocks noGrp="1" noChangeAspect="1"/>
          </p:cNvPicPr>
          <p:nvPr>
            <p:ph type="pic" sz="quarter" idx="15"/>
          </p:nvPr>
        </p:nvPicPr>
        <p:blipFill>
          <a:blip/>
          <a:srcRect l="490" r="490"/>
          <a:stretch>
            <a:fillRect/>
          </a:stretch>
        </p:blipFill>
        <p:spPr/>
      </p:pic>
      <p:sp>
        <p:nvSpPr>
          <p:cNvPr id="8" name="Text Placeholder 7">
            <a:extLst>
              <a:ext uri="{FF2B5EF4-FFF2-40B4-BE49-F238E27FC236}">
                <a16:creationId xmlns:a16="http://schemas.microsoft.com/office/drawing/2014/main" id="{6CD785D0-96E8-0E58-789C-9B5333346250}"/>
              </a:ext>
            </a:extLst>
          </p:cNvPr>
          <p:cNvSpPr>
            <a:spLocks noGrp="1"/>
          </p:cNvSpPr>
          <p:nvPr>
            <p:ph type="body" sz="quarter" idx="16"/>
          </p:nvPr>
        </p:nvSpPr>
        <p:spPr/>
        <p:txBody>
          <a:bodyPr/>
          <a:lstStyle/>
          <a:p>
            <a:r>
              <a:rPr lang="en-US" dirty="0"/>
              <a:t>Chris André</a:t>
            </a:r>
          </a:p>
        </p:txBody>
      </p:sp>
      <p:sp>
        <p:nvSpPr>
          <p:cNvPr id="9" name="Text Placeholder 8">
            <a:extLst>
              <a:ext uri="{FF2B5EF4-FFF2-40B4-BE49-F238E27FC236}">
                <a16:creationId xmlns:a16="http://schemas.microsoft.com/office/drawing/2014/main" id="{0D08AD81-9567-A853-02E2-B08EB387B124}"/>
              </a:ext>
            </a:extLst>
          </p:cNvPr>
          <p:cNvSpPr>
            <a:spLocks noGrp="1"/>
          </p:cNvSpPr>
          <p:nvPr>
            <p:ph type="body" sz="quarter" idx="17"/>
          </p:nvPr>
        </p:nvSpPr>
        <p:spPr/>
        <p:txBody>
          <a:bodyPr/>
          <a:lstStyle/>
          <a:p>
            <a:r>
              <a:rPr lang="en-US" dirty="0"/>
              <a:t>Senior Solutions Engineer</a:t>
            </a:r>
          </a:p>
        </p:txBody>
      </p:sp>
    </p:spTree>
    <p:extLst>
      <p:ext uri="{BB962C8B-B14F-4D97-AF65-F5344CB8AC3E}">
        <p14:creationId xmlns:p14="http://schemas.microsoft.com/office/powerpoint/2010/main" val="2777162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8EDCF-F1B5-BFB7-4380-DA3B155EA0B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B0D0B2-DA31-199D-CC6A-4E167535E16F}"/>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28F19E99-82EA-8D7D-5554-DF178F571AD0}"/>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10</a:t>
            </a:fld>
            <a:endParaRPr lang="en-US">
              <a:solidFill>
                <a:schemeClr val="tx1">
                  <a:tint val="75000"/>
                </a:schemeClr>
              </a:solidFill>
              <a:latin typeface="+mn-lt"/>
            </a:endParaRPr>
          </a:p>
        </p:txBody>
      </p:sp>
      <p:pic>
        <p:nvPicPr>
          <p:cNvPr id="5" name="Picture 4">
            <a:extLst>
              <a:ext uri="{FF2B5EF4-FFF2-40B4-BE49-F238E27FC236}">
                <a16:creationId xmlns:a16="http://schemas.microsoft.com/office/drawing/2014/main" id="{1087FB60-EECA-925E-E023-55968C5D6C6A}"/>
              </a:ext>
            </a:extLst>
          </p:cNvPr>
          <p:cNvPicPr>
            <a:picLocks noChangeAspect="1"/>
          </p:cNvPicPr>
          <p:nvPr/>
        </p:nvPicPr>
        <p:blipFill>
          <a:blip/>
          <a:stretch>
            <a:fillRect/>
          </a:stretch>
        </p:blipFill>
        <p:spPr>
          <a:xfrm>
            <a:off x="2350225" y="13400"/>
            <a:ext cx="7491549" cy="6831200"/>
          </a:xfrm>
          <a:prstGeom prst="rect">
            <a:avLst/>
          </a:prstGeom>
        </p:spPr>
      </p:pic>
    </p:spTree>
    <p:extLst>
      <p:ext uri="{BB962C8B-B14F-4D97-AF65-F5344CB8AC3E}">
        <p14:creationId xmlns:p14="http://schemas.microsoft.com/office/powerpoint/2010/main" val="128755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70C20-067F-23F7-FFB8-88FA3492BA0F}"/>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85853A-3084-58A5-289C-9543780D236B}"/>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97C04C55-6033-D245-AA78-953CD4189F9A}"/>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11</a:t>
            </a:fld>
            <a:endParaRPr lang="en-US">
              <a:solidFill>
                <a:schemeClr val="tx1">
                  <a:tint val="75000"/>
                </a:schemeClr>
              </a:solidFill>
              <a:latin typeface="+mn-lt"/>
            </a:endParaRPr>
          </a:p>
        </p:txBody>
      </p:sp>
      <p:pic>
        <p:nvPicPr>
          <p:cNvPr id="6" name="Picture 5">
            <a:extLst>
              <a:ext uri="{FF2B5EF4-FFF2-40B4-BE49-F238E27FC236}">
                <a16:creationId xmlns:a16="http://schemas.microsoft.com/office/drawing/2014/main" id="{6D4D111E-1181-BFC2-CCF2-838A6C77BCB7}"/>
              </a:ext>
            </a:extLst>
          </p:cNvPr>
          <p:cNvPicPr>
            <a:picLocks noChangeAspect="1"/>
          </p:cNvPicPr>
          <p:nvPr/>
        </p:nvPicPr>
        <p:blipFill>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37145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4D373-4771-CA80-694F-490ACC1B943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6AE493-09D4-2AFE-A5FA-0083D1BB1EDF}"/>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A3C16289-C830-945E-C0C1-EE0588534BDF}"/>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12</a:t>
            </a:fld>
            <a:endParaRPr lang="en-US">
              <a:solidFill>
                <a:schemeClr val="tx1">
                  <a:tint val="75000"/>
                </a:schemeClr>
              </a:solidFill>
              <a:latin typeface="+mn-lt"/>
            </a:endParaRPr>
          </a:p>
        </p:txBody>
      </p:sp>
      <p:pic>
        <p:nvPicPr>
          <p:cNvPr id="5" name="Picture 4">
            <a:extLst>
              <a:ext uri="{FF2B5EF4-FFF2-40B4-BE49-F238E27FC236}">
                <a16:creationId xmlns:a16="http://schemas.microsoft.com/office/drawing/2014/main" id="{11A71546-9AEF-33E2-B8D9-A08F94E951E2}"/>
              </a:ext>
            </a:extLst>
          </p:cNvPr>
          <p:cNvPicPr>
            <a:picLocks noChangeAspect="1"/>
          </p:cNvPicPr>
          <p:nvPr/>
        </p:nvPicPr>
        <p:blipFill>
          <a:blip/>
          <a:stretch>
            <a:fillRect/>
          </a:stretch>
        </p:blipFill>
        <p:spPr>
          <a:xfrm>
            <a:off x="2668995" y="0"/>
            <a:ext cx="6854009" cy="6854009"/>
          </a:xfrm>
          <a:prstGeom prst="rect">
            <a:avLst/>
          </a:prstGeom>
        </p:spPr>
      </p:pic>
      <p:sp>
        <p:nvSpPr>
          <p:cNvPr id="7" name="Rectangle 6">
            <a:extLst>
              <a:ext uri="{FF2B5EF4-FFF2-40B4-BE49-F238E27FC236}">
                <a16:creationId xmlns:a16="http://schemas.microsoft.com/office/drawing/2014/main" id="{F597D57F-D9AC-D1A0-9F36-972ADB861D6E}"/>
              </a:ext>
            </a:extLst>
          </p:cNvPr>
          <p:cNvSpPr/>
          <p:nvPr/>
        </p:nvSpPr>
        <p:spPr>
          <a:xfrm>
            <a:off x="4722223" y="888274"/>
            <a:ext cx="1521823" cy="1554480"/>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443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EAAA8F-ABC9-87FE-CA50-D9D4BA18F42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AC56C2-120F-C7FD-93A5-99C2CE505BE8}"/>
              </a:ext>
            </a:extLst>
          </p:cNvPr>
          <p:cNvPicPr>
            <a:picLocks noChangeAspect="1"/>
          </p:cNvPicPr>
          <p:nvPr/>
        </p:nvPicPr>
        <p:blipFill>
          <a:blip r:embed="rId2"/>
          <a:stretch>
            <a:fillRect/>
          </a:stretch>
        </p:blipFill>
        <p:spPr>
          <a:xfrm>
            <a:off x="3707405" y="643466"/>
            <a:ext cx="4777189" cy="5571067"/>
          </a:xfrm>
          <a:prstGeom prst="rect">
            <a:avLst/>
          </a:prstGeom>
        </p:spPr>
      </p:pic>
      <p:sp>
        <p:nvSpPr>
          <p:cNvPr id="3" name="Footer Placeholder 2">
            <a:extLst>
              <a:ext uri="{FF2B5EF4-FFF2-40B4-BE49-F238E27FC236}">
                <a16:creationId xmlns:a16="http://schemas.microsoft.com/office/drawing/2014/main" id="{DCC513DF-3F10-0F0A-6162-9F76A0D98C60}"/>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10B90247-4151-BF19-1876-83E2666A9BE6}"/>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13</a:t>
            </a:fld>
            <a:endParaRPr lang="en-US">
              <a:solidFill>
                <a:schemeClr val="tx1">
                  <a:tint val="75000"/>
                </a:schemeClr>
              </a:solidFill>
              <a:latin typeface="+mn-lt"/>
            </a:endParaRPr>
          </a:p>
        </p:txBody>
      </p:sp>
    </p:spTree>
    <p:extLst>
      <p:ext uri="{BB962C8B-B14F-4D97-AF65-F5344CB8AC3E}">
        <p14:creationId xmlns:p14="http://schemas.microsoft.com/office/powerpoint/2010/main" val="327907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B6CAF4-3849-C0D8-DF59-3F2911F95BB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2CC6D0F-BD4D-FCA1-0BEB-3083E31514E6}"/>
              </a:ext>
            </a:extLst>
          </p:cNvPr>
          <p:cNvPicPr>
            <a:picLocks noChangeAspect="1"/>
          </p:cNvPicPr>
          <p:nvPr/>
        </p:nvPicPr>
        <p:blipFill>
          <a:blip r:embed="rId2"/>
          <a:stretch>
            <a:fillRect/>
          </a:stretch>
        </p:blipFill>
        <p:spPr>
          <a:xfrm>
            <a:off x="1453444" y="643466"/>
            <a:ext cx="9285111" cy="5571067"/>
          </a:xfrm>
          <a:prstGeom prst="rect">
            <a:avLst/>
          </a:prstGeom>
        </p:spPr>
      </p:pic>
      <p:sp>
        <p:nvSpPr>
          <p:cNvPr id="3" name="Footer Placeholder 2">
            <a:extLst>
              <a:ext uri="{FF2B5EF4-FFF2-40B4-BE49-F238E27FC236}">
                <a16:creationId xmlns:a16="http://schemas.microsoft.com/office/drawing/2014/main" id="{18F3444E-C527-A9AC-A689-BC4DF9C1ED04}"/>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1FEF7F12-3652-AAC6-2A72-5E594FF4E6FD}"/>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14</a:t>
            </a:fld>
            <a:endParaRPr lang="en-US">
              <a:solidFill>
                <a:schemeClr val="tx1">
                  <a:tint val="75000"/>
                </a:schemeClr>
              </a:solidFill>
              <a:latin typeface="+mn-lt"/>
            </a:endParaRPr>
          </a:p>
        </p:txBody>
      </p:sp>
    </p:spTree>
    <p:extLst>
      <p:ext uri="{BB962C8B-B14F-4D97-AF65-F5344CB8AC3E}">
        <p14:creationId xmlns:p14="http://schemas.microsoft.com/office/powerpoint/2010/main" val="389261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0B19-66BB-5509-D954-870413A434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44701D9-C41A-6227-EE65-DBF844E02F10}"/>
              </a:ext>
            </a:extLst>
          </p:cNvPr>
          <p:cNvSpPr>
            <a:spLocks noGrp="1"/>
          </p:cNvSpPr>
          <p:nvPr>
            <p:ph type="ctrTitle"/>
          </p:nvPr>
        </p:nvSpPr>
        <p:spPr/>
        <p:txBody>
          <a:bodyPr/>
          <a:lstStyle/>
          <a:p>
            <a:r>
              <a:rPr lang="en-US" dirty="0"/>
              <a:t>Applying Neural Networks to text</a:t>
            </a:r>
          </a:p>
        </p:txBody>
      </p:sp>
      <p:sp>
        <p:nvSpPr>
          <p:cNvPr id="5" name="Subtitle 4">
            <a:extLst>
              <a:ext uri="{FF2B5EF4-FFF2-40B4-BE49-F238E27FC236}">
                <a16:creationId xmlns:a16="http://schemas.microsoft.com/office/drawing/2014/main" id="{9670CAD5-1C74-86EB-FE4B-515D46B1A32D}"/>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3918570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26A1D2-742F-FBDA-36B3-C56B4E159398}"/>
              </a:ext>
            </a:extLst>
          </p:cNvPr>
          <p:cNvSpPr>
            <a:spLocks noGrp="1"/>
          </p:cNvSpPr>
          <p:nvPr>
            <p:ph sz="quarter" idx="23"/>
          </p:nvPr>
        </p:nvSpPr>
        <p:spPr/>
        <p:txBody>
          <a:bodyPr anchor="ctr"/>
          <a:lstStyle/>
          <a:p>
            <a:pPr marL="0" indent="0">
              <a:buNone/>
            </a:pPr>
            <a:r>
              <a:rPr lang="en-CA" dirty="0"/>
              <a:t>The problem with neural networks is they require numeric values as inputs.</a:t>
            </a:r>
          </a:p>
          <a:p>
            <a:pPr marL="0" indent="0">
              <a:buNone/>
            </a:pPr>
            <a:endParaRPr lang="en-CA" dirty="0"/>
          </a:p>
          <a:p>
            <a:pPr marL="0" indent="0">
              <a:buNone/>
            </a:pPr>
            <a:r>
              <a:rPr lang="en-CA" dirty="0"/>
              <a:t>How do we apply these to text?</a:t>
            </a:r>
          </a:p>
          <a:p>
            <a:endParaRPr lang="en-US" dirty="0"/>
          </a:p>
        </p:txBody>
      </p:sp>
      <p:sp>
        <p:nvSpPr>
          <p:cNvPr id="3" name="Footer Placeholder 2">
            <a:extLst>
              <a:ext uri="{FF2B5EF4-FFF2-40B4-BE49-F238E27FC236}">
                <a16:creationId xmlns:a16="http://schemas.microsoft.com/office/drawing/2014/main" id="{07E45291-60A0-DE7C-0E95-17F59E3271DD}"/>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B1D0A543-CDE9-2BF0-3047-F77594BC736A}"/>
              </a:ext>
            </a:extLst>
          </p:cNvPr>
          <p:cNvSpPr>
            <a:spLocks noGrp="1"/>
          </p:cNvSpPr>
          <p:nvPr>
            <p:ph type="sldNum" sz="quarter" idx="26"/>
          </p:nvPr>
        </p:nvSpPr>
        <p:spPr/>
        <p:txBody>
          <a:bodyPr/>
          <a:lstStyle/>
          <a:p>
            <a:fld id="{0A1A0966-58B5-D140-B861-27719A32589F}" type="slidenum">
              <a:rPr lang="en-US" smtClean="0"/>
              <a:pPr/>
              <a:t>16</a:t>
            </a:fld>
            <a:endParaRPr lang="en-US"/>
          </a:p>
        </p:txBody>
      </p:sp>
      <p:sp>
        <p:nvSpPr>
          <p:cNvPr id="6" name="Title 5">
            <a:extLst>
              <a:ext uri="{FF2B5EF4-FFF2-40B4-BE49-F238E27FC236}">
                <a16:creationId xmlns:a16="http://schemas.microsoft.com/office/drawing/2014/main" id="{B270B251-8CD9-F5C2-B78C-ACFBB6B719C4}"/>
              </a:ext>
            </a:extLst>
          </p:cNvPr>
          <p:cNvSpPr>
            <a:spLocks noGrp="1"/>
          </p:cNvSpPr>
          <p:nvPr>
            <p:ph type="title"/>
          </p:nvPr>
        </p:nvSpPr>
        <p:spPr/>
        <p:txBody>
          <a:bodyPr/>
          <a:lstStyle/>
          <a:p>
            <a:r>
              <a:rPr lang="en-US" dirty="0"/>
              <a:t>Applying Neural Networks to text</a:t>
            </a:r>
          </a:p>
        </p:txBody>
      </p:sp>
    </p:spTree>
    <p:extLst>
      <p:ext uri="{BB962C8B-B14F-4D97-AF65-F5344CB8AC3E}">
        <p14:creationId xmlns:p14="http://schemas.microsoft.com/office/powerpoint/2010/main" val="242269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80A4-4E48-927F-1DF4-C0F8128F563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64D2993-6F3A-0267-E9D7-065FC4C977DE}"/>
              </a:ext>
            </a:extLst>
          </p:cNvPr>
          <p:cNvSpPr>
            <a:spLocks noGrp="1"/>
          </p:cNvSpPr>
          <p:nvPr>
            <p:ph type="ftr" sz="quarter" idx="25"/>
          </p:nvPr>
        </p:nvSpPr>
        <p:spPr/>
        <p:txBody>
          <a:bodyPr/>
          <a:lstStyle/>
          <a:p>
            <a:r>
              <a:rPr lang="en-US" dirty="0"/>
              <a:t>CONFIDENTIAL</a:t>
            </a:r>
          </a:p>
        </p:txBody>
      </p:sp>
      <p:sp>
        <p:nvSpPr>
          <p:cNvPr id="4" name="Slide Number Placeholder 3">
            <a:extLst>
              <a:ext uri="{FF2B5EF4-FFF2-40B4-BE49-F238E27FC236}">
                <a16:creationId xmlns:a16="http://schemas.microsoft.com/office/drawing/2014/main" id="{F8CB4B84-2FCF-DED9-7759-EDD282DADE80}"/>
              </a:ext>
            </a:extLst>
          </p:cNvPr>
          <p:cNvSpPr>
            <a:spLocks noGrp="1"/>
          </p:cNvSpPr>
          <p:nvPr>
            <p:ph type="sldNum" sz="quarter" idx="26"/>
          </p:nvPr>
        </p:nvSpPr>
        <p:spPr/>
        <p:txBody>
          <a:bodyPr/>
          <a:lstStyle/>
          <a:p>
            <a:fld id="{0A1A0966-58B5-D140-B861-27719A32589F}" type="slidenum">
              <a:rPr lang="en-US" smtClean="0"/>
              <a:pPr/>
              <a:t>17</a:t>
            </a:fld>
            <a:endParaRPr lang="en-US"/>
          </a:p>
        </p:txBody>
      </p:sp>
      <p:sp>
        <p:nvSpPr>
          <p:cNvPr id="6" name="Title 5">
            <a:extLst>
              <a:ext uri="{FF2B5EF4-FFF2-40B4-BE49-F238E27FC236}">
                <a16:creationId xmlns:a16="http://schemas.microsoft.com/office/drawing/2014/main" id="{96A802A2-D3C5-D489-C7B0-C7A8E6625C0C}"/>
              </a:ext>
            </a:extLst>
          </p:cNvPr>
          <p:cNvSpPr>
            <a:spLocks noGrp="1"/>
          </p:cNvSpPr>
          <p:nvPr>
            <p:ph type="title"/>
          </p:nvPr>
        </p:nvSpPr>
        <p:spPr/>
        <p:txBody>
          <a:bodyPr/>
          <a:lstStyle/>
          <a:p>
            <a:r>
              <a:rPr lang="en-US" dirty="0"/>
              <a:t>Applying Neural Networks to text</a:t>
            </a:r>
          </a:p>
        </p:txBody>
      </p:sp>
      <p:sp>
        <p:nvSpPr>
          <p:cNvPr id="9" name="Content Placeholder 8">
            <a:extLst>
              <a:ext uri="{FF2B5EF4-FFF2-40B4-BE49-F238E27FC236}">
                <a16:creationId xmlns:a16="http://schemas.microsoft.com/office/drawing/2014/main" id="{E69FE2C1-A200-0234-66DE-1F00A5FF9690}"/>
              </a:ext>
            </a:extLst>
          </p:cNvPr>
          <p:cNvSpPr>
            <a:spLocks noGrp="1"/>
          </p:cNvSpPr>
          <p:nvPr>
            <p:ph sz="quarter" idx="23"/>
          </p:nvPr>
        </p:nvSpPr>
        <p:spPr/>
        <p:txBody>
          <a:bodyPr/>
          <a:lstStyle/>
          <a:p>
            <a:pPr marL="0" indent="0">
              <a:buNone/>
            </a:pPr>
            <a:r>
              <a:rPr lang="en-US" dirty="0"/>
              <a:t>Many ways to do this…</a:t>
            </a:r>
          </a:p>
          <a:p>
            <a:pPr marL="0" indent="0">
              <a:buNone/>
            </a:pPr>
            <a:endParaRPr lang="en-US" dirty="0"/>
          </a:p>
          <a:p>
            <a:pPr marL="0" indent="0">
              <a:buNone/>
            </a:pPr>
            <a:r>
              <a:rPr lang="en-US" b="1" u="sng" dirty="0"/>
              <a:t>First idea: </a:t>
            </a:r>
            <a:r>
              <a:rPr lang="en-US" dirty="0"/>
              <a:t>we could encode one letter as a number (using ASCII, Unicode or other)</a:t>
            </a:r>
          </a:p>
        </p:txBody>
      </p:sp>
      <p:sp>
        <p:nvSpPr>
          <p:cNvPr id="10" name="Content Placeholder 8">
            <a:extLst>
              <a:ext uri="{FF2B5EF4-FFF2-40B4-BE49-F238E27FC236}">
                <a16:creationId xmlns:a16="http://schemas.microsoft.com/office/drawing/2014/main" id="{B173B953-35D2-282D-A195-CBD9AFDA0B85}"/>
              </a:ext>
            </a:extLst>
          </p:cNvPr>
          <p:cNvSpPr txBox="1">
            <a:spLocks/>
          </p:cNvSpPr>
          <p:nvPr/>
        </p:nvSpPr>
        <p:spPr>
          <a:xfrm>
            <a:off x="442912" y="2813002"/>
            <a:ext cx="9869488" cy="3424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11" name="Content Placeholder 8">
            <a:extLst>
              <a:ext uri="{FF2B5EF4-FFF2-40B4-BE49-F238E27FC236}">
                <a16:creationId xmlns:a16="http://schemas.microsoft.com/office/drawing/2014/main" id="{E69FE2C1-A200-0234-66DE-1F00A5FF9690}"/>
              </a:ext>
            </a:extLst>
          </p:cNvPr>
          <p:cNvSpPr>
            <a:spLocks noGrp="1"/>
          </p:cNvSpPr>
          <p:nvPr/>
        </p:nvSpPr>
        <p:spPr>
          <a:xfrm>
            <a:off x="442913" y="3090332"/>
            <a:ext cx="11306175" cy="2769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t>Problems:</a:t>
            </a:r>
          </a:p>
          <a:p>
            <a:r>
              <a:rPr lang="en-US" dirty="0"/>
              <a:t>Sequences can become extremely long</a:t>
            </a:r>
          </a:p>
          <a:p>
            <a:pPr lvl="1"/>
            <a:r>
              <a:rPr lang="en-US" dirty="0"/>
              <a:t>Large documents can be hundreds of characters long.</a:t>
            </a:r>
          </a:p>
          <a:p>
            <a:pPr lvl="1"/>
            <a:r>
              <a:rPr lang="en-US" dirty="0"/>
              <a:t>Long sequences increase memory usage, complexity and compute time.</a:t>
            </a:r>
          </a:p>
          <a:p>
            <a:pPr lvl="1"/>
            <a:endParaRPr lang="en-US" dirty="0"/>
          </a:p>
          <a:p>
            <a:r>
              <a:rPr lang="en-US" dirty="0"/>
              <a:t>Patterns are harder to learn</a:t>
            </a:r>
          </a:p>
          <a:p>
            <a:pPr lvl="1"/>
            <a:r>
              <a:rPr lang="en-US" dirty="0"/>
              <a:t>Models need to aggregate letters to syllables which then need to be aggregated to words before we finally form meanings from them.</a:t>
            </a:r>
          </a:p>
        </p:txBody>
      </p:sp>
    </p:spTree>
    <p:extLst>
      <p:ext uri="{BB962C8B-B14F-4D97-AF65-F5344CB8AC3E}">
        <p14:creationId xmlns:p14="http://schemas.microsoft.com/office/powerpoint/2010/main" val="132612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9FE47-3260-360D-9E18-12F92ADA0AF0}"/>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109FFA-5331-8753-4689-3B677B336E84}"/>
              </a:ext>
            </a:extLst>
          </p:cNvPr>
          <p:cNvSpPr>
            <a:spLocks noGrp="1"/>
          </p:cNvSpPr>
          <p:nvPr>
            <p:ph type="ftr" sz="quarter" idx="25"/>
          </p:nvPr>
        </p:nvSpPr>
        <p:spPr/>
        <p:txBody>
          <a:bodyPr/>
          <a:lstStyle/>
          <a:p>
            <a:r>
              <a:rPr lang="en-US" dirty="0"/>
              <a:t>CONFIDENTIAL</a:t>
            </a:r>
          </a:p>
        </p:txBody>
      </p:sp>
      <p:sp>
        <p:nvSpPr>
          <p:cNvPr id="4" name="Slide Number Placeholder 3">
            <a:extLst>
              <a:ext uri="{FF2B5EF4-FFF2-40B4-BE49-F238E27FC236}">
                <a16:creationId xmlns:a16="http://schemas.microsoft.com/office/drawing/2014/main" id="{B3093B10-E7A2-5DAD-21FC-2018673C97EF}"/>
              </a:ext>
            </a:extLst>
          </p:cNvPr>
          <p:cNvSpPr>
            <a:spLocks noGrp="1"/>
          </p:cNvSpPr>
          <p:nvPr>
            <p:ph type="sldNum" sz="quarter" idx="26"/>
          </p:nvPr>
        </p:nvSpPr>
        <p:spPr/>
        <p:txBody>
          <a:bodyPr/>
          <a:lstStyle/>
          <a:p>
            <a:fld id="{0A1A0966-58B5-D140-B861-27719A32589F}" type="slidenum">
              <a:rPr lang="en-US" smtClean="0"/>
              <a:pPr/>
              <a:t>18</a:t>
            </a:fld>
            <a:endParaRPr lang="en-US"/>
          </a:p>
        </p:txBody>
      </p:sp>
      <p:sp>
        <p:nvSpPr>
          <p:cNvPr id="6" name="Title 5">
            <a:extLst>
              <a:ext uri="{FF2B5EF4-FFF2-40B4-BE49-F238E27FC236}">
                <a16:creationId xmlns:a16="http://schemas.microsoft.com/office/drawing/2014/main" id="{87611F9A-AD1D-A9E7-E0F8-E711CEE0A652}"/>
              </a:ext>
            </a:extLst>
          </p:cNvPr>
          <p:cNvSpPr>
            <a:spLocks noGrp="1"/>
          </p:cNvSpPr>
          <p:nvPr>
            <p:ph type="title"/>
          </p:nvPr>
        </p:nvSpPr>
        <p:spPr/>
        <p:txBody>
          <a:bodyPr/>
          <a:lstStyle/>
          <a:p>
            <a:r>
              <a:rPr lang="en-US" dirty="0"/>
              <a:t>Applying Neural Networks to text</a:t>
            </a:r>
          </a:p>
        </p:txBody>
      </p:sp>
      <p:sp>
        <p:nvSpPr>
          <p:cNvPr id="9" name="Content Placeholder 8">
            <a:extLst>
              <a:ext uri="{FF2B5EF4-FFF2-40B4-BE49-F238E27FC236}">
                <a16:creationId xmlns:a16="http://schemas.microsoft.com/office/drawing/2014/main" id="{C4ECE731-32E9-0A23-4476-A2B2914AFD44}"/>
              </a:ext>
            </a:extLst>
          </p:cNvPr>
          <p:cNvSpPr>
            <a:spLocks noGrp="1"/>
          </p:cNvSpPr>
          <p:nvPr>
            <p:ph sz="quarter" idx="23"/>
          </p:nvPr>
        </p:nvSpPr>
        <p:spPr>
          <a:xfrm>
            <a:off x="442912" y="1429466"/>
            <a:ext cx="11306175" cy="4860976"/>
          </a:xfrm>
        </p:spPr>
        <p:txBody>
          <a:bodyPr/>
          <a:lstStyle/>
          <a:p>
            <a:pPr marL="0" indent="0">
              <a:buNone/>
            </a:pPr>
            <a:r>
              <a:rPr lang="en-US" b="1" u="sng" dirty="0"/>
              <a:t>Second idea:</a:t>
            </a:r>
            <a:r>
              <a:rPr lang="en-US" dirty="0"/>
              <a:t> we encode whole words by creating an index as we meet the words.</a:t>
            </a:r>
          </a:p>
          <a:p>
            <a:pPr marL="0" indent="0">
              <a:buNone/>
            </a:pPr>
            <a:endParaRPr lang="en-US" dirty="0"/>
          </a:p>
          <a:p>
            <a:r>
              <a:rPr lang="en-CA" dirty="0"/>
              <a:t>"I love my cat" could be encoded as:</a:t>
            </a:r>
          </a:p>
          <a:p>
            <a:pPr lvl="1"/>
            <a:r>
              <a:rPr lang="en-CA" dirty="0"/>
              <a:t>"I" -&gt; 1, ”&lt;space&gt;" -&gt; 2, "love" -&gt; 3, "my" -&gt; 4, "cat" -&gt; 5</a:t>
            </a:r>
          </a:p>
          <a:p>
            <a:pPr lvl="1"/>
            <a:r>
              <a:rPr lang="en-CA" dirty="0"/>
              <a:t>So this becomes 1, 2, 3, 2, 4, 2, 5.</a:t>
            </a:r>
          </a:p>
          <a:p>
            <a:r>
              <a:rPr lang="en-CA" dirty="0"/>
              <a:t>Based on this, “My cat loves me” would be…</a:t>
            </a:r>
          </a:p>
        </p:txBody>
      </p:sp>
      <p:graphicFrame>
        <p:nvGraphicFramePr>
          <p:cNvPr id="11" name="Table 10">
            <a:extLst>
              <a:ext uri="{FF2B5EF4-FFF2-40B4-BE49-F238E27FC236}">
                <a16:creationId xmlns:a16="http://schemas.microsoft.com/office/drawing/2014/main" id="{F7C166DA-6BB8-3864-CDAA-D7F686260E14}"/>
              </a:ext>
            </a:extLst>
          </p:cNvPr>
          <p:cNvGraphicFramePr>
            <a:graphicFrameLocks noGrp="1"/>
          </p:cNvGraphicFramePr>
          <p:nvPr>
            <p:extLst>
              <p:ext uri="{D42A27DB-BD31-4B8C-83A1-F6EECF244321}">
                <p14:modId xmlns:p14="http://schemas.microsoft.com/office/powerpoint/2010/main" val="320328364"/>
              </p:ext>
            </p:extLst>
          </p:nvPr>
        </p:nvGraphicFramePr>
        <p:xfrm>
          <a:off x="7621586" y="2309112"/>
          <a:ext cx="4127500" cy="4064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141081564"/>
                    </a:ext>
                  </a:extLst>
                </a:gridCol>
                <a:gridCol w="825500">
                  <a:extLst>
                    <a:ext uri="{9D8B030D-6E8A-4147-A177-3AD203B41FA5}">
                      <a16:colId xmlns:a16="http://schemas.microsoft.com/office/drawing/2014/main" val="490337454"/>
                    </a:ext>
                  </a:extLst>
                </a:gridCol>
                <a:gridCol w="825500">
                  <a:extLst>
                    <a:ext uri="{9D8B030D-6E8A-4147-A177-3AD203B41FA5}">
                      <a16:colId xmlns:a16="http://schemas.microsoft.com/office/drawing/2014/main" val="2709181761"/>
                    </a:ext>
                  </a:extLst>
                </a:gridCol>
                <a:gridCol w="825500">
                  <a:extLst>
                    <a:ext uri="{9D8B030D-6E8A-4147-A177-3AD203B41FA5}">
                      <a16:colId xmlns:a16="http://schemas.microsoft.com/office/drawing/2014/main" val="525579541"/>
                    </a:ext>
                  </a:extLst>
                </a:gridCol>
                <a:gridCol w="825500">
                  <a:extLst>
                    <a:ext uri="{9D8B030D-6E8A-4147-A177-3AD203B41FA5}">
                      <a16:colId xmlns:a16="http://schemas.microsoft.com/office/drawing/2014/main" val="2122043031"/>
                    </a:ext>
                  </a:extLst>
                </a:gridCol>
              </a:tblGrid>
              <a:tr h="203200">
                <a:tc>
                  <a:txBody>
                    <a:bodyPr/>
                    <a:lstStyle/>
                    <a:p>
                      <a:pPr algn="l" fontAlgn="b">
                        <a:buNone/>
                      </a:pPr>
                      <a:r>
                        <a:rPr lang="en-CA" sz="1200" u="none" strike="noStrike">
                          <a:effectLst/>
                        </a:rPr>
                        <a:t>I</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&lt;space&gt;</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love</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my</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cat</a:t>
                      </a:r>
                      <a:endParaRPr lang="en-CA"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498019860"/>
                  </a:ext>
                </a:extLst>
              </a:tr>
              <a:tr h="203200">
                <a:tc>
                  <a:txBody>
                    <a:bodyPr/>
                    <a:lstStyle/>
                    <a:p>
                      <a:pPr algn="l" fontAlgn="b">
                        <a:buNone/>
                      </a:pPr>
                      <a:r>
                        <a:rPr lang="en-CA" sz="1200" u="none" strike="noStrike">
                          <a:effectLst/>
                        </a:rPr>
                        <a:t>1</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dirty="0">
                          <a:effectLst/>
                        </a:rPr>
                        <a:t>5</a:t>
                      </a:r>
                      <a:endParaRPr lang="en-CA" sz="12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119905694"/>
                  </a:ext>
                </a:extLst>
              </a:tr>
            </a:tbl>
          </a:graphicData>
        </a:graphic>
      </p:graphicFrame>
      <p:graphicFrame>
        <p:nvGraphicFramePr>
          <p:cNvPr id="12" name="Table 11">
            <a:extLst>
              <a:ext uri="{FF2B5EF4-FFF2-40B4-BE49-F238E27FC236}">
                <a16:creationId xmlns:a16="http://schemas.microsoft.com/office/drawing/2014/main" id="{E0CA9284-CD5D-51BC-1025-0FD5A6257F59}"/>
              </a:ext>
            </a:extLst>
          </p:cNvPr>
          <p:cNvGraphicFramePr>
            <a:graphicFrameLocks noGrp="1"/>
          </p:cNvGraphicFramePr>
          <p:nvPr>
            <p:extLst>
              <p:ext uri="{D42A27DB-BD31-4B8C-83A1-F6EECF244321}">
                <p14:modId xmlns:p14="http://schemas.microsoft.com/office/powerpoint/2010/main" val="3567678911"/>
              </p:ext>
            </p:extLst>
          </p:nvPr>
        </p:nvGraphicFramePr>
        <p:xfrm>
          <a:off x="5970586" y="3595158"/>
          <a:ext cx="5778500" cy="406400"/>
        </p:xfrm>
        <a:graphic>
          <a:graphicData uri="http://schemas.openxmlformats.org/drawingml/2006/table">
            <a:tbl>
              <a:tblPr>
                <a:tableStyleId>{5C22544A-7EE6-4342-B048-85BDC9FD1C3A}</a:tableStyleId>
              </a:tblPr>
              <a:tblGrid>
                <a:gridCol w="825500">
                  <a:extLst>
                    <a:ext uri="{9D8B030D-6E8A-4147-A177-3AD203B41FA5}">
                      <a16:colId xmlns:a16="http://schemas.microsoft.com/office/drawing/2014/main" val="278100340"/>
                    </a:ext>
                  </a:extLst>
                </a:gridCol>
                <a:gridCol w="825500">
                  <a:extLst>
                    <a:ext uri="{9D8B030D-6E8A-4147-A177-3AD203B41FA5}">
                      <a16:colId xmlns:a16="http://schemas.microsoft.com/office/drawing/2014/main" val="3139848826"/>
                    </a:ext>
                  </a:extLst>
                </a:gridCol>
                <a:gridCol w="825500">
                  <a:extLst>
                    <a:ext uri="{9D8B030D-6E8A-4147-A177-3AD203B41FA5}">
                      <a16:colId xmlns:a16="http://schemas.microsoft.com/office/drawing/2014/main" val="647098591"/>
                    </a:ext>
                  </a:extLst>
                </a:gridCol>
                <a:gridCol w="825500">
                  <a:extLst>
                    <a:ext uri="{9D8B030D-6E8A-4147-A177-3AD203B41FA5}">
                      <a16:colId xmlns:a16="http://schemas.microsoft.com/office/drawing/2014/main" val="2332940709"/>
                    </a:ext>
                  </a:extLst>
                </a:gridCol>
                <a:gridCol w="825500">
                  <a:extLst>
                    <a:ext uri="{9D8B030D-6E8A-4147-A177-3AD203B41FA5}">
                      <a16:colId xmlns:a16="http://schemas.microsoft.com/office/drawing/2014/main" val="1649831715"/>
                    </a:ext>
                  </a:extLst>
                </a:gridCol>
                <a:gridCol w="825500">
                  <a:extLst>
                    <a:ext uri="{9D8B030D-6E8A-4147-A177-3AD203B41FA5}">
                      <a16:colId xmlns:a16="http://schemas.microsoft.com/office/drawing/2014/main" val="3276397493"/>
                    </a:ext>
                  </a:extLst>
                </a:gridCol>
                <a:gridCol w="825500">
                  <a:extLst>
                    <a:ext uri="{9D8B030D-6E8A-4147-A177-3AD203B41FA5}">
                      <a16:colId xmlns:a16="http://schemas.microsoft.com/office/drawing/2014/main" val="2306144288"/>
                    </a:ext>
                  </a:extLst>
                </a:gridCol>
              </a:tblGrid>
              <a:tr h="203200">
                <a:tc>
                  <a:txBody>
                    <a:bodyPr/>
                    <a:lstStyle/>
                    <a:p>
                      <a:pPr algn="l" fontAlgn="b">
                        <a:buNone/>
                      </a:pPr>
                      <a:r>
                        <a:rPr lang="en-CA" sz="1200" u="none" strike="noStrike">
                          <a:effectLst/>
                        </a:rPr>
                        <a:t>I</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&lt;space&gt;</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love</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my</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cat</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solidFill>
                            <a:srgbClr val="FF0000"/>
                          </a:solidFill>
                          <a:effectLst/>
                        </a:rPr>
                        <a:t>loves</a:t>
                      </a:r>
                      <a:endParaRPr lang="en-CA" sz="1200" b="0" i="0" u="none" strike="noStrike">
                        <a:solidFill>
                          <a:srgbClr val="FF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solidFill>
                            <a:srgbClr val="FF0000"/>
                          </a:solidFill>
                          <a:effectLst/>
                        </a:rPr>
                        <a:t>me</a:t>
                      </a:r>
                      <a:endParaRPr lang="en-CA" sz="1200" b="0" i="0" u="none" strike="noStrike">
                        <a:solidFill>
                          <a:srgbClr val="FF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974280661"/>
                  </a:ext>
                </a:extLst>
              </a:tr>
              <a:tr h="203200">
                <a:tc>
                  <a:txBody>
                    <a:bodyPr/>
                    <a:lstStyle/>
                    <a:p>
                      <a:pPr algn="l" fontAlgn="b">
                        <a:buNone/>
                      </a:pPr>
                      <a:r>
                        <a:rPr lang="en-CA" sz="1200" u="none" strike="noStrike">
                          <a:effectLst/>
                        </a:rPr>
                        <a:t>1</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2</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3</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4</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effectLst/>
                        </a:rPr>
                        <a:t>5</a:t>
                      </a:r>
                      <a:endParaRPr lang="en-CA"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a:solidFill>
                            <a:srgbClr val="FF0000"/>
                          </a:solidFill>
                          <a:effectLst/>
                        </a:rPr>
                        <a:t>6</a:t>
                      </a:r>
                      <a:endParaRPr lang="en-CA" sz="1200" b="0" i="0" u="none" strike="noStrike">
                        <a:solidFill>
                          <a:srgbClr val="FF0000"/>
                        </a:solidFill>
                        <a:effectLst/>
                        <a:latin typeface="Aptos Narrow" panose="020B0004020202020204" pitchFamily="34" charset="0"/>
                      </a:endParaRPr>
                    </a:p>
                  </a:txBody>
                  <a:tcPr marL="9525" marR="9525" marT="9525" marB="0" anchor="b"/>
                </a:tc>
                <a:tc>
                  <a:txBody>
                    <a:bodyPr/>
                    <a:lstStyle/>
                    <a:p>
                      <a:pPr algn="l" fontAlgn="b">
                        <a:buNone/>
                      </a:pPr>
                      <a:r>
                        <a:rPr lang="en-CA" sz="1200" u="none" strike="noStrike" dirty="0">
                          <a:solidFill>
                            <a:srgbClr val="FF0000"/>
                          </a:solidFill>
                          <a:effectLst/>
                        </a:rPr>
                        <a:t>7</a:t>
                      </a:r>
                      <a:endParaRPr lang="en-CA" sz="1200" b="0" i="0" u="none" strike="noStrike" dirty="0">
                        <a:solidFill>
                          <a:srgbClr val="FF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66146610"/>
                  </a:ext>
                </a:extLst>
              </a:tr>
            </a:tbl>
          </a:graphicData>
        </a:graphic>
      </p:graphicFrame>
      <p:sp>
        <p:nvSpPr>
          <p:cNvPr id="13" name="TextBox 12">
            <a:extLst>
              <a:ext uri="{FF2B5EF4-FFF2-40B4-BE49-F238E27FC236}">
                <a16:creationId xmlns:a16="http://schemas.microsoft.com/office/drawing/2014/main" id="{66817C69-CD8D-BE9D-7A39-EFF4DE6B428B}"/>
              </a:ext>
            </a:extLst>
          </p:cNvPr>
          <p:cNvSpPr txBox="1"/>
          <p:nvPr/>
        </p:nvSpPr>
        <p:spPr>
          <a:xfrm>
            <a:off x="939800" y="3632226"/>
            <a:ext cx="8423588" cy="923330"/>
          </a:xfrm>
          <a:prstGeom prst="rect">
            <a:avLst/>
          </a:prstGeom>
          <a:noFill/>
        </p:spPr>
        <p:txBody>
          <a:bodyPr wrap="none" rtlCol="0">
            <a:spAutoFit/>
          </a:bodyPr>
          <a:lstStyle/>
          <a:p>
            <a:r>
              <a:rPr lang="en-US" dirty="0"/>
              <a:t>4, 2, 5, 2, 6, 2, 7 (best case scenario)</a:t>
            </a:r>
          </a:p>
          <a:p>
            <a:endParaRPr lang="en-US" dirty="0"/>
          </a:p>
          <a:p>
            <a:r>
              <a:rPr lang="en-US" dirty="0"/>
              <a:t>Indeed, “loves” doesn’t exist in the index (even if “love” does) and neither does “me”.</a:t>
            </a:r>
          </a:p>
        </p:txBody>
      </p:sp>
      <p:sp>
        <p:nvSpPr>
          <p:cNvPr id="14" name="Content Placeholder 8">
            <a:extLst>
              <a:ext uri="{FF2B5EF4-FFF2-40B4-BE49-F238E27FC236}">
                <a16:creationId xmlns:a16="http://schemas.microsoft.com/office/drawing/2014/main" id="{08A311F1-3FD9-E170-0D27-9FC760EFB4D6}"/>
              </a:ext>
            </a:extLst>
          </p:cNvPr>
          <p:cNvSpPr txBox="1">
            <a:spLocks/>
          </p:cNvSpPr>
          <p:nvPr/>
        </p:nvSpPr>
        <p:spPr>
          <a:xfrm>
            <a:off x="442912" y="4918272"/>
            <a:ext cx="11306174" cy="1606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problem is that we need to know and index ALL possible words which is </a:t>
            </a:r>
            <a:r>
              <a:rPr lang="en-US" b="1" u="sng" dirty="0"/>
              <a:t>highly impractical</a:t>
            </a:r>
            <a:r>
              <a:rPr lang="en-US" dirty="0"/>
              <a:t>.</a:t>
            </a:r>
            <a:endParaRPr lang="en-CA" dirty="0"/>
          </a:p>
        </p:txBody>
      </p:sp>
    </p:spTree>
    <p:extLst>
      <p:ext uri="{BB962C8B-B14F-4D97-AF65-F5344CB8AC3E}">
        <p14:creationId xmlns:p14="http://schemas.microsoft.com/office/powerpoint/2010/main" val="353051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1E752-BE5D-A118-2D42-4ADF6C7837B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9375A82-1151-81B8-D0B3-657D3C9C64B5}"/>
              </a:ext>
            </a:extLst>
          </p:cNvPr>
          <p:cNvSpPr>
            <a:spLocks noGrp="1"/>
          </p:cNvSpPr>
          <p:nvPr>
            <p:ph sz="quarter" idx="23"/>
          </p:nvPr>
        </p:nvSpPr>
        <p:spPr/>
        <p:txBody>
          <a:bodyPr anchor="t"/>
          <a:lstStyle/>
          <a:p>
            <a:pPr marL="0" indent="0">
              <a:buNone/>
            </a:pPr>
            <a:r>
              <a:rPr lang="en-CA" dirty="0"/>
              <a:t>Finally, we split words into “tokens”.</a:t>
            </a:r>
          </a:p>
          <a:p>
            <a:pPr marL="0" indent="0">
              <a:buNone/>
            </a:pPr>
            <a:endParaRPr lang="en-CA" dirty="0"/>
          </a:p>
          <a:p>
            <a:pPr marL="0" indent="0">
              <a:buNone/>
            </a:pPr>
            <a:r>
              <a:rPr lang="en-CA" dirty="0"/>
              <a:t>Indeed, in many languages, words are created from other words/roots hinting at the underlying meaning of the word.</a:t>
            </a:r>
          </a:p>
          <a:p>
            <a:pPr marL="0" indent="0">
              <a:buNone/>
            </a:pPr>
            <a:endParaRPr lang="en-CA" dirty="0"/>
          </a:p>
          <a:p>
            <a:pPr marL="0" indent="0">
              <a:buNone/>
            </a:pPr>
            <a:r>
              <a:rPr lang="en-CA" dirty="0"/>
              <a:t>For example:</a:t>
            </a:r>
          </a:p>
          <a:p>
            <a:r>
              <a:rPr lang="en-CA" dirty="0"/>
              <a:t>- </a:t>
            </a:r>
            <a:r>
              <a:rPr lang="en-CA" b="1" dirty="0"/>
              <a:t>“loves” </a:t>
            </a:r>
            <a:r>
              <a:rPr lang="en-CA" dirty="0"/>
              <a:t>in my previous example (“My cat loves me”) is composed of a verbal root </a:t>
            </a:r>
            <a:r>
              <a:rPr lang="en-CA" b="1" dirty="0"/>
              <a:t>(“love”) </a:t>
            </a:r>
            <a:r>
              <a:rPr lang="en-CA" dirty="0"/>
              <a:t>and a conjugation.</a:t>
            </a:r>
          </a:p>
          <a:p>
            <a:r>
              <a:rPr lang="en-CA" b="1" dirty="0"/>
              <a:t>“television” </a:t>
            </a:r>
            <a:r>
              <a:rPr lang="en-CA" dirty="0"/>
              <a:t>is made from Greek roots: </a:t>
            </a:r>
            <a:r>
              <a:rPr lang="en-CA" b="1" dirty="0"/>
              <a:t>“tele” </a:t>
            </a:r>
            <a:r>
              <a:rPr lang="en-CA" dirty="0"/>
              <a:t>(remote, far…) and </a:t>
            </a:r>
            <a:r>
              <a:rPr lang="en-CA" b="1" dirty="0"/>
              <a:t>“vision” </a:t>
            </a:r>
            <a:r>
              <a:rPr lang="en-CA" dirty="0"/>
              <a:t>(to see)</a:t>
            </a:r>
          </a:p>
          <a:p>
            <a:pPr lvl="1"/>
            <a:r>
              <a:rPr lang="en-CA" dirty="0"/>
              <a:t>Associated together, this could mean “&lt;something that allows to&gt; </a:t>
            </a:r>
            <a:r>
              <a:rPr lang="en-CA" b="1" dirty="0">
                <a:solidFill>
                  <a:srgbClr val="FF0000"/>
                </a:solidFill>
              </a:rPr>
              <a:t>see</a:t>
            </a:r>
            <a:r>
              <a:rPr lang="en-CA" dirty="0"/>
              <a:t> &lt;something&gt; </a:t>
            </a:r>
            <a:r>
              <a:rPr lang="en-CA" b="1" dirty="0">
                <a:solidFill>
                  <a:srgbClr val="FF0000"/>
                </a:solidFill>
              </a:rPr>
              <a:t>remote</a:t>
            </a:r>
            <a:r>
              <a:rPr lang="en-CA" dirty="0"/>
              <a:t>”</a:t>
            </a:r>
          </a:p>
          <a:p>
            <a:pPr>
              <a:buFontTx/>
              <a:buChar char="-"/>
            </a:pPr>
            <a:endParaRPr lang="en-CA" dirty="0"/>
          </a:p>
          <a:p>
            <a:pPr marL="0" indent="0">
              <a:buNone/>
            </a:pPr>
            <a:r>
              <a:rPr lang="en-CA" b="1" u="sng" dirty="0"/>
              <a:t>This allows us to better handle unknown words and neologisms.</a:t>
            </a:r>
          </a:p>
          <a:p>
            <a:endParaRPr lang="en-US" dirty="0"/>
          </a:p>
        </p:txBody>
      </p:sp>
      <p:sp>
        <p:nvSpPr>
          <p:cNvPr id="3" name="Footer Placeholder 2">
            <a:extLst>
              <a:ext uri="{FF2B5EF4-FFF2-40B4-BE49-F238E27FC236}">
                <a16:creationId xmlns:a16="http://schemas.microsoft.com/office/drawing/2014/main" id="{F875E314-9C07-CD9A-3DBB-65A0AAF7A0B0}"/>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4804E1A8-58A7-C0F8-CBAB-22C0129398AD}"/>
              </a:ext>
            </a:extLst>
          </p:cNvPr>
          <p:cNvSpPr>
            <a:spLocks noGrp="1"/>
          </p:cNvSpPr>
          <p:nvPr>
            <p:ph type="sldNum" sz="quarter" idx="26"/>
          </p:nvPr>
        </p:nvSpPr>
        <p:spPr/>
        <p:txBody>
          <a:bodyPr/>
          <a:lstStyle/>
          <a:p>
            <a:fld id="{0A1A0966-58B5-D140-B861-27719A32589F}" type="slidenum">
              <a:rPr lang="en-US" smtClean="0"/>
              <a:pPr/>
              <a:t>19</a:t>
            </a:fld>
            <a:endParaRPr lang="en-US"/>
          </a:p>
        </p:txBody>
      </p:sp>
      <p:sp>
        <p:nvSpPr>
          <p:cNvPr id="6" name="Title 5">
            <a:extLst>
              <a:ext uri="{FF2B5EF4-FFF2-40B4-BE49-F238E27FC236}">
                <a16:creationId xmlns:a16="http://schemas.microsoft.com/office/drawing/2014/main" id="{45FF1751-D9C6-B705-5736-AD066E30E995}"/>
              </a:ext>
            </a:extLst>
          </p:cNvPr>
          <p:cNvSpPr>
            <a:spLocks noGrp="1"/>
          </p:cNvSpPr>
          <p:nvPr>
            <p:ph type="title"/>
          </p:nvPr>
        </p:nvSpPr>
        <p:spPr/>
        <p:txBody>
          <a:bodyPr/>
          <a:lstStyle/>
          <a:p>
            <a:r>
              <a:rPr lang="en-US" dirty="0"/>
              <a:t>Applying Neural Networks to text</a:t>
            </a:r>
          </a:p>
        </p:txBody>
      </p:sp>
    </p:spTree>
    <p:extLst>
      <p:ext uri="{BB962C8B-B14F-4D97-AF65-F5344CB8AC3E}">
        <p14:creationId xmlns:p14="http://schemas.microsoft.com/office/powerpoint/2010/main" val="1612248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7847A-40E9-F438-B9F3-D08644BCB029}"/>
              </a:ext>
            </a:extLst>
          </p:cNvPr>
          <p:cNvSpPr>
            <a:spLocks noGrp="1"/>
          </p:cNvSpPr>
          <p:nvPr>
            <p:ph sz="quarter" idx="23"/>
          </p:nvPr>
        </p:nvSpPr>
        <p:spPr/>
        <p:txBody>
          <a:bodyPr>
            <a:normAutofit/>
          </a:bodyPr>
          <a:lstStyle/>
          <a:p>
            <a:r>
              <a:rPr lang="en-US" dirty="0"/>
              <a:t>How did we get here?</a:t>
            </a:r>
          </a:p>
          <a:p>
            <a:pPr marL="457200" lvl="1" indent="0">
              <a:buNone/>
            </a:pPr>
            <a:r>
              <a:rPr lang="en-US" sz="2000" dirty="0">
                <a:sym typeface="Wingdings" pitchFamily="2" charset="2"/>
              </a:rPr>
              <a:t> Explaining how LLMs came to be and the various concepts associated to it.</a:t>
            </a:r>
          </a:p>
          <a:p>
            <a:endParaRPr lang="en-US" dirty="0"/>
          </a:p>
          <a:p>
            <a:r>
              <a:rPr lang="en-US" dirty="0"/>
              <a:t>Presentation of the demo application</a:t>
            </a:r>
          </a:p>
          <a:p>
            <a:pPr marL="457200" lvl="1" indent="0">
              <a:buNone/>
            </a:pPr>
            <a:r>
              <a:rPr lang="en-US" sz="2000" dirty="0">
                <a:sym typeface="Wingdings" pitchFamily="2" charset="2"/>
              </a:rPr>
              <a:t> Explaining how LLMs came to be and the various concepts associated to it.</a:t>
            </a:r>
          </a:p>
          <a:p>
            <a:endParaRPr lang="en-US" sz="1600" dirty="0">
              <a:sym typeface="Wingdings" pitchFamily="2" charset="2"/>
            </a:endParaRPr>
          </a:p>
          <a:p>
            <a:r>
              <a:rPr lang="en-US" dirty="0">
                <a:sym typeface="Wingdings" pitchFamily="2" charset="2"/>
              </a:rPr>
              <a:t>How do we instrument the demo application?</a:t>
            </a:r>
          </a:p>
          <a:p>
            <a:pPr lvl="1">
              <a:buFont typeface="Wingdings" pitchFamily="2" charset="2"/>
              <a:buChar char="è"/>
            </a:pPr>
            <a:r>
              <a:rPr lang="en-US" sz="2000" dirty="0">
                <a:sym typeface="Wingdings" pitchFamily="2" charset="2"/>
              </a:rPr>
              <a:t> Introduction to </a:t>
            </a:r>
            <a:r>
              <a:rPr lang="en-US" sz="2000" dirty="0" err="1">
                <a:sym typeface="Wingdings" pitchFamily="2" charset="2"/>
              </a:rPr>
              <a:t>OpenLLMetry</a:t>
            </a:r>
            <a:r>
              <a:rPr lang="en-US" sz="2000" dirty="0">
                <a:sym typeface="Wingdings" pitchFamily="2" charset="2"/>
              </a:rPr>
              <a:t> and how it works</a:t>
            </a:r>
          </a:p>
          <a:p>
            <a:endParaRPr lang="en-US" dirty="0">
              <a:sym typeface="Wingdings" pitchFamily="2" charset="2"/>
            </a:endParaRPr>
          </a:p>
          <a:p>
            <a:r>
              <a:rPr lang="en-US" dirty="0">
                <a:sym typeface="Wingdings" pitchFamily="2" charset="2"/>
              </a:rPr>
              <a:t>AI </a:t>
            </a:r>
            <a:r>
              <a:rPr lang="en-US" dirty="0" err="1">
                <a:sym typeface="Wingdings" pitchFamily="2" charset="2"/>
              </a:rPr>
              <a:t>Obs</a:t>
            </a:r>
            <a:r>
              <a:rPr lang="en-US" dirty="0">
                <a:sym typeface="Wingdings" pitchFamily="2" charset="2"/>
              </a:rPr>
              <a:t> with Dynatrace</a:t>
            </a:r>
            <a:endParaRPr lang="en-US" sz="2000" dirty="0">
              <a:sym typeface="Wingdings" pitchFamily="2" charset="2"/>
            </a:endParaRPr>
          </a:p>
          <a:p>
            <a:pPr lvl="1">
              <a:buFont typeface="Wingdings" pitchFamily="2" charset="2"/>
              <a:buChar char="è"/>
            </a:pPr>
            <a:r>
              <a:rPr lang="en-US" sz="2000" dirty="0">
                <a:sym typeface="Wingdings" pitchFamily="2" charset="2"/>
              </a:rPr>
              <a:t> What can you do with Dynatrace with regards to AI Observability?</a:t>
            </a:r>
          </a:p>
          <a:p>
            <a:pPr lvl="1">
              <a:buFont typeface="Wingdings" pitchFamily="2" charset="2"/>
              <a:buChar char="è"/>
            </a:pPr>
            <a:endParaRPr lang="en-US" sz="2000" dirty="0">
              <a:sym typeface="Wingdings" pitchFamily="2" charset="2"/>
            </a:endParaRPr>
          </a:p>
        </p:txBody>
      </p:sp>
      <p:sp>
        <p:nvSpPr>
          <p:cNvPr id="3" name="Footer Placeholder 2">
            <a:extLst>
              <a:ext uri="{FF2B5EF4-FFF2-40B4-BE49-F238E27FC236}">
                <a16:creationId xmlns:a16="http://schemas.microsoft.com/office/drawing/2014/main" id="{D7E914F9-9329-1B04-37F8-44B48278BA2E}"/>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fld id="{0A1A0966-58B5-D140-B861-27719A32589F}" type="slidenum">
              <a:rPr lang="en-US" smtClean="0"/>
              <a:pPr/>
              <a:t>2</a:t>
            </a:fld>
            <a:endParaRPr lang="en-US"/>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17719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B485C-51C6-F725-6149-3B700EDD1E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397131-5816-E68B-1CD3-9C5DBF74C85D}"/>
              </a:ext>
            </a:extLst>
          </p:cNvPr>
          <p:cNvSpPr>
            <a:spLocks noGrp="1"/>
          </p:cNvSpPr>
          <p:nvPr>
            <p:ph type="ctrTitle"/>
          </p:nvPr>
        </p:nvSpPr>
        <p:spPr>
          <a:xfrm>
            <a:off x="1189349" y="3038868"/>
            <a:ext cx="5736602" cy="451983"/>
          </a:xfrm>
        </p:spPr>
        <p:txBody>
          <a:bodyPr/>
          <a:lstStyle/>
          <a:p>
            <a:r>
              <a:rPr lang="en-US" dirty="0"/>
              <a:t>Transformers</a:t>
            </a:r>
          </a:p>
        </p:txBody>
      </p:sp>
      <p:sp>
        <p:nvSpPr>
          <p:cNvPr id="5" name="Subtitle 4">
            <a:extLst>
              <a:ext uri="{FF2B5EF4-FFF2-40B4-BE49-F238E27FC236}">
                <a16:creationId xmlns:a16="http://schemas.microsoft.com/office/drawing/2014/main" id="{D4F12025-4B42-7922-90DE-BD2970BC2EDC}"/>
              </a:ext>
            </a:extLst>
          </p:cNvPr>
          <p:cNvSpPr>
            <a:spLocks noGrp="1"/>
          </p:cNvSpPr>
          <p:nvPr>
            <p:ph type="subTitle" idx="1"/>
          </p:nvPr>
        </p:nvSpPr>
        <p:spPr>
          <a:xfrm>
            <a:off x="1189349" y="3500426"/>
            <a:ext cx="9813302" cy="519927"/>
          </a:xfrm>
        </p:spPr>
        <p:txBody>
          <a:bodyPr/>
          <a:lstStyle/>
          <a:p>
            <a:endParaRPr lang="en-US" dirty="0">
              <a:latin typeface="+mn-lt"/>
            </a:endParaRPr>
          </a:p>
        </p:txBody>
      </p:sp>
      <p:pic>
        <p:nvPicPr>
          <p:cNvPr id="3" name="Picture 2">
            <a:extLst>
              <a:ext uri="{FF2B5EF4-FFF2-40B4-BE49-F238E27FC236}">
                <a16:creationId xmlns:a16="http://schemas.microsoft.com/office/drawing/2014/main" id="{EEC10C5F-E5F8-CF45-93BB-D7A53019A476}"/>
              </a:ext>
            </a:extLst>
          </p:cNvPr>
          <p:cNvPicPr>
            <a:picLocks noChangeAspect="1"/>
          </p:cNvPicPr>
          <p:nvPr/>
        </p:nvPicPr>
        <p:blipFill>
          <a:blip r:embed="rId2"/>
          <a:stretch>
            <a:fillRect/>
          </a:stretch>
        </p:blipFill>
        <p:spPr>
          <a:xfrm>
            <a:off x="6925951" y="1462076"/>
            <a:ext cx="4076700" cy="3919549"/>
          </a:xfrm>
          <a:prstGeom prst="rect">
            <a:avLst/>
          </a:prstGeom>
        </p:spPr>
      </p:pic>
    </p:spTree>
    <p:extLst>
      <p:ext uri="{BB962C8B-B14F-4D97-AF65-F5344CB8AC3E}">
        <p14:creationId xmlns:p14="http://schemas.microsoft.com/office/powerpoint/2010/main" val="355442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8CC56-DD8C-32EA-4427-2448CACAAF48}"/>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CC45404-1142-1DFF-64DE-091FD73F6127}"/>
              </a:ext>
            </a:extLst>
          </p:cNvPr>
          <p:cNvSpPr>
            <a:spLocks noGrp="1"/>
          </p:cNvSpPr>
          <p:nvPr>
            <p:ph sz="quarter" idx="23"/>
          </p:nvPr>
        </p:nvSpPr>
        <p:spPr/>
        <p:txBody>
          <a:bodyPr anchor="ctr"/>
          <a:lstStyle/>
          <a:p>
            <a:pPr marL="0" indent="0">
              <a:buNone/>
            </a:pPr>
            <a:r>
              <a:rPr lang="en-CA" dirty="0"/>
              <a:t>Now that we transformed our text in tokens, the next step is to generate text. To do that, we use a special kind of algorithm called a </a:t>
            </a:r>
            <a:r>
              <a:rPr lang="en-CA" b="1" u="sng" dirty="0"/>
              <a:t>"transformer"</a:t>
            </a:r>
            <a:r>
              <a:rPr lang="en-CA" dirty="0"/>
              <a:t>.</a:t>
            </a:r>
            <a:br>
              <a:rPr lang="en-CA" dirty="0"/>
            </a:br>
            <a:endParaRPr lang="en-CA" dirty="0"/>
          </a:p>
          <a:p>
            <a:pPr marL="0" indent="0">
              <a:buNone/>
            </a:pPr>
            <a:r>
              <a:rPr lang="en-CA" dirty="0"/>
              <a:t>Basically, a transformer looks back at the </a:t>
            </a:r>
            <a:r>
              <a:rPr lang="en-CA" i="1" dirty="0"/>
              <a:t>n last tokens </a:t>
            </a:r>
            <a:r>
              <a:rPr lang="en-CA" dirty="0"/>
              <a:t>in the conversation (called a </a:t>
            </a:r>
            <a:r>
              <a:rPr lang="en-CA" b="1" u="sng" dirty="0"/>
              <a:t>"context window"</a:t>
            </a:r>
            <a:r>
              <a:rPr lang="en-CA" dirty="0"/>
              <a:t>) and figures out what the next token statistically should be.</a:t>
            </a:r>
          </a:p>
        </p:txBody>
      </p:sp>
      <p:sp>
        <p:nvSpPr>
          <p:cNvPr id="3" name="Footer Placeholder 2">
            <a:extLst>
              <a:ext uri="{FF2B5EF4-FFF2-40B4-BE49-F238E27FC236}">
                <a16:creationId xmlns:a16="http://schemas.microsoft.com/office/drawing/2014/main" id="{F383B112-7594-FF2E-0274-066A718F0686}"/>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94622735-55DF-A952-128C-CEDCFD213067}"/>
              </a:ext>
            </a:extLst>
          </p:cNvPr>
          <p:cNvSpPr>
            <a:spLocks noGrp="1"/>
          </p:cNvSpPr>
          <p:nvPr>
            <p:ph type="sldNum" sz="quarter" idx="26"/>
          </p:nvPr>
        </p:nvSpPr>
        <p:spPr/>
        <p:txBody>
          <a:bodyPr/>
          <a:lstStyle/>
          <a:p>
            <a:fld id="{0A1A0966-58B5-D140-B861-27719A32589F}" type="slidenum">
              <a:rPr lang="en-US" smtClean="0"/>
              <a:pPr/>
              <a:t>21</a:t>
            </a:fld>
            <a:endParaRPr lang="en-US"/>
          </a:p>
        </p:txBody>
      </p:sp>
      <p:sp>
        <p:nvSpPr>
          <p:cNvPr id="6" name="Title 5">
            <a:extLst>
              <a:ext uri="{FF2B5EF4-FFF2-40B4-BE49-F238E27FC236}">
                <a16:creationId xmlns:a16="http://schemas.microsoft.com/office/drawing/2014/main" id="{FCC6E118-B9E6-227A-6E03-1F83D2888392}"/>
              </a:ext>
            </a:extLst>
          </p:cNvPr>
          <p:cNvSpPr>
            <a:spLocks noGrp="1"/>
          </p:cNvSpPr>
          <p:nvPr>
            <p:ph type="title"/>
          </p:nvPr>
        </p:nvSpPr>
        <p:spPr/>
        <p:txBody>
          <a:bodyPr/>
          <a:lstStyle/>
          <a:p>
            <a:r>
              <a:rPr lang="en-US" dirty="0"/>
              <a:t>Transformers</a:t>
            </a:r>
          </a:p>
        </p:txBody>
      </p:sp>
    </p:spTree>
    <p:extLst>
      <p:ext uri="{BB962C8B-B14F-4D97-AF65-F5344CB8AC3E}">
        <p14:creationId xmlns:p14="http://schemas.microsoft.com/office/powerpoint/2010/main" val="1883780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31339-4863-07C3-EAB1-9EFDD0E9D5C1}"/>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6A5197-5838-E64C-B4D1-79FB211F61EC}"/>
              </a:ext>
            </a:extLst>
          </p:cNvPr>
          <p:cNvSpPr>
            <a:spLocks noGrp="1"/>
          </p:cNvSpPr>
          <p:nvPr>
            <p:ph sz="quarter" idx="23"/>
          </p:nvPr>
        </p:nvSpPr>
        <p:spPr/>
        <p:txBody>
          <a:bodyPr anchor="ctr"/>
          <a:lstStyle/>
          <a:p>
            <a:r>
              <a:rPr lang="en-CA" dirty="0"/>
              <a:t>This is why you very often need a prompt (explicit or implicit) that the model will base itself upon to generate its reply.</a:t>
            </a:r>
          </a:p>
          <a:p>
            <a:endParaRPr lang="en-CA" dirty="0"/>
          </a:p>
          <a:p>
            <a:r>
              <a:rPr lang="en-CA" dirty="0"/>
              <a:t>This is also the reason why LLM answers look so convincing, even when they are dead wrong (</a:t>
            </a:r>
            <a:r>
              <a:rPr lang="en-CA" b="1" u="sng" dirty="0"/>
              <a:t>"hallucinations"</a:t>
            </a:r>
            <a:r>
              <a:rPr lang="en-CA" dirty="0"/>
              <a:t>): they are often statistically the most accurate!</a:t>
            </a:r>
          </a:p>
          <a:p>
            <a:endParaRPr lang="en-CA" dirty="0"/>
          </a:p>
          <a:p>
            <a:r>
              <a:rPr lang="en-CA" dirty="0"/>
              <a:t>Finally, transformers often use an element of randomness called </a:t>
            </a:r>
            <a:r>
              <a:rPr lang="en-CA" b="1" u="sng" dirty="0"/>
              <a:t>“temperature”</a:t>
            </a:r>
            <a:r>
              <a:rPr lang="en-CA" dirty="0"/>
              <a:t> to allow answers to change from one call to the next.</a:t>
            </a:r>
          </a:p>
          <a:p>
            <a:endParaRPr lang="en-US" dirty="0"/>
          </a:p>
        </p:txBody>
      </p:sp>
      <p:sp>
        <p:nvSpPr>
          <p:cNvPr id="3" name="Footer Placeholder 2">
            <a:extLst>
              <a:ext uri="{FF2B5EF4-FFF2-40B4-BE49-F238E27FC236}">
                <a16:creationId xmlns:a16="http://schemas.microsoft.com/office/drawing/2014/main" id="{0706470C-A137-6124-9504-425229B4B0D9}"/>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6A75422F-A263-72E3-52E5-BA0E87EAE283}"/>
              </a:ext>
            </a:extLst>
          </p:cNvPr>
          <p:cNvSpPr>
            <a:spLocks noGrp="1"/>
          </p:cNvSpPr>
          <p:nvPr>
            <p:ph type="sldNum" sz="quarter" idx="26"/>
          </p:nvPr>
        </p:nvSpPr>
        <p:spPr/>
        <p:txBody>
          <a:bodyPr/>
          <a:lstStyle/>
          <a:p>
            <a:fld id="{0A1A0966-58B5-D140-B861-27719A32589F}" type="slidenum">
              <a:rPr lang="en-US" smtClean="0"/>
              <a:pPr/>
              <a:t>22</a:t>
            </a:fld>
            <a:endParaRPr lang="en-US"/>
          </a:p>
        </p:txBody>
      </p:sp>
      <p:sp>
        <p:nvSpPr>
          <p:cNvPr id="6" name="Title 5">
            <a:extLst>
              <a:ext uri="{FF2B5EF4-FFF2-40B4-BE49-F238E27FC236}">
                <a16:creationId xmlns:a16="http://schemas.microsoft.com/office/drawing/2014/main" id="{F121442B-8F42-6029-6C8A-D770BE4BEA4C}"/>
              </a:ext>
            </a:extLst>
          </p:cNvPr>
          <p:cNvSpPr>
            <a:spLocks noGrp="1"/>
          </p:cNvSpPr>
          <p:nvPr>
            <p:ph type="title"/>
          </p:nvPr>
        </p:nvSpPr>
        <p:spPr/>
        <p:txBody>
          <a:bodyPr/>
          <a:lstStyle/>
          <a:p>
            <a:r>
              <a:rPr lang="en-US" dirty="0"/>
              <a:t>Transformers</a:t>
            </a:r>
          </a:p>
        </p:txBody>
      </p:sp>
    </p:spTree>
    <p:extLst>
      <p:ext uri="{BB962C8B-B14F-4D97-AF65-F5344CB8AC3E}">
        <p14:creationId xmlns:p14="http://schemas.microsoft.com/office/powerpoint/2010/main" val="273736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A053CDE-ACD6-329F-4501-8D490EC92D9D}"/>
              </a:ext>
            </a:extLst>
          </p:cNvPr>
          <p:cNvPicPr>
            <a:picLocks noGrp="1" noChangeAspect="1"/>
          </p:cNvPicPr>
          <p:nvPr>
            <p:ph type="pic" sz="quarter" idx="13"/>
          </p:nvPr>
        </p:nvPicPr>
        <p:blipFill>
          <a:blip r:embed="rId2"/>
          <a:srcRect t="4296" b="4296"/>
          <a:stretch>
            <a:fillRect/>
          </a:stretch>
        </p:blipFill>
        <p:spPr/>
      </p:pic>
      <p:sp>
        <p:nvSpPr>
          <p:cNvPr id="10" name="Title 9">
            <a:extLst>
              <a:ext uri="{FF2B5EF4-FFF2-40B4-BE49-F238E27FC236}">
                <a16:creationId xmlns:a16="http://schemas.microsoft.com/office/drawing/2014/main" id="{0BCCEAF4-7CB9-0B8F-E869-72D9DA015C3B}"/>
              </a:ext>
            </a:extLst>
          </p:cNvPr>
          <p:cNvSpPr>
            <a:spLocks noGrp="1"/>
          </p:cNvSpPr>
          <p:nvPr>
            <p:ph type="title"/>
          </p:nvPr>
        </p:nvSpPr>
        <p:spPr/>
        <p:txBody>
          <a:bodyPr/>
          <a:lstStyle/>
          <a:p>
            <a:r>
              <a:rPr lang="en-US" b="1" dirty="0"/>
              <a:t>Transformers</a:t>
            </a:r>
          </a:p>
        </p:txBody>
      </p:sp>
      <p:sp>
        <p:nvSpPr>
          <p:cNvPr id="4" name="Slide Number Placeholder 3">
            <a:extLst>
              <a:ext uri="{FF2B5EF4-FFF2-40B4-BE49-F238E27FC236}">
                <a16:creationId xmlns:a16="http://schemas.microsoft.com/office/drawing/2014/main" id="{C6C090B4-5D39-751F-56C7-43162CDDF570}"/>
              </a:ext>
            </a:extLst>
          </p:cNvPr>
          <p:cNvSpPr>
            <a:spLocks noGrp="1"/>
          </p:cNvSpPr>
          <p:nvPr>
            <p:ph type="sldNum" sz="quarter" idx="22"/>
          </p:nvPr>
        </p:nvSpPr>
        <p:spPr/>
        <p:txBody>
          <a:bodyPr/>
          <a:lstStyle/>
          <a:p>
            <a:fld id="{0A1A0966-58B5-D140-B861-27719A32589F}" type="slidenum">
              <a:rPr lang="en-US" smtClean="0"/>
              <a:pPr/>
              <a:t>23</a:t>
            </a:fld>
            <a:endParaRPr lang="en-US"/>
          </a:p>
        </p:txBody>
      </p:sp>
      <p:sp>
        <p:nvSpPr>
          <p:cNvPr id="12" name="Content Placeholder 11">
            <a:extLst>
              <a:ext uri="{FF2B5EF4-FFF2-40B4-BE49-F238E27FC236}">
                <a16:creationId xmlns:a16="http://schemas.microsoft.com/office/drawing/2014/main" id="{C11C77A3-6966-DCCA-02FA-8194BAC033F5}"/>
              </a:ext>
            </a:extLst>
          </p:cNvPr>
          <p:cNvSpPr>
            <a:spLocks noGrp="1"/>
          </p:cNvSpPr>
          <p:nvPr>
            <p:ph sz="quarter" idx="23"/>
          </p:nvPr>
        </p:nvSpPr>
        <p:spPr/>
        <p:txBody>
          <a:bodyPr/>
          <a:lstStyle/>
          <a:p>
            <a:pPr marL="0" indent="0">
              <a:buNone/>
            </a:pPr>
            <a:r>
              <a:rPr lang="en-CA" dirty="0"/>
              <a:t>It is also important to note that the order of the words matters and the transformer algorithm accounts for it.</a:t>
            </a:r>
          </a:p>
          <a:p>
            <a:pPr marL="0" indent="0">
              <a:buNone/>
            </a:pPr>
            <a:br>
              <a:rPr lang="en-CA" dirty="0"/>
            </a:br>
            <a:endParaRPr lang="en-CA" dirty="0"/>
          </a:p>
          <a:p>
            <a:pPr marL="0" indent="0">
              <a:buNone/>
            </a:pPr>
            <a:r>
              <a:rPr lang="en-CA" dirty="0"/>
              <a:t>"The cat bites the mouse" has a VERY different meaning from "The mouse bites the cat"...</a:t>
            </a:r>
          </a:p>
          <a:p>
            <a:pPr marL="0" indent="0">
              <a:buNone/>
            </a:pPr>
            <a:endParaRPr lang="en-US" dirty="0"/>
          </a:p>
        </p:txBody>
      </p:sp>
      <p:sp>
        <p:nvSpPr>
          <p:cNvPr id="6" name="Footer Placeholder 5">
            <a:extLst>
              <a:ext uri="{FF2B5EF4-FFF2-40B4-BE49-F238E27FC236}">
                <a16:creationId xmlns:a16="http://schemas.microsoft.com/office/drawing/2014/main" id="{5313D60D-5721-F122-411B-775C7C8599C7}"/>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7647E1D3-8899-2734-0118-92789E3B77FE}"/>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5740663F-CD37-5B5F-C11B-B132DA63AA7F}"/>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17B59DC4-7858-D37C-8810-7C40480CEBF0}"/>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518516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ECD8-242B-F0C6-5B39-B141FA172D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FB4324-7DDB-4836-910F-6ED3D9FEC8DA}"/>
              </a:ext>
            </a:extLst>
          </p:cNvPr>
          <p:cNvSpPr>
            <a:spLocks noGrp="1"/>
          </p:cNvSpPr>
          <p:nvPr>
            <p:ph type="ctrTitle"/>
          </p:nvPr>
        </p:nvSpPr>
        <p:spPr/>
        <p:txBody>
          <a:bodyPr/>
          <a:lstStyle/>
          <a:p>
            <a:r>
              <a:rPr lang="en-US" dirty="0"/>
              <a:t>Teaching a model</a:t>
            </a:r>
          </a:p>
        </p:txBody>
      </p:sp>
      <p:sp>
        <p:nvSpPr>
          <p:cNvPr id="5" name="Subtitle 4">
            <a:extLst>
              <a:ext uri="{FF2B5EF4-FFF2-40B4-BE49-F238E27FC236}">
                <a16:creationId xmlns:a16="http://schemas.microsoft.com/office/drawing/2014/main" id="{2581B1B4-1744-3295-B7E1-050D536F9159}"/>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162502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C0471-C1BA-B800-AAA8-3E6DB1CE05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428BE5-1E5B-DDC4-97AE-358E0FA75774}"/>
              </a:ext>
            </a:extLst>
          </p:cNvPr>
          <p:cNvSpPr>
            <a:spLocks noGrp="1"/>
          </p:cNvSpPr>
          <p:nvPr>
            <p:ph type="ctrTitle"/>
          </p:nvPr>
        </p:nvSpPr>
        <p:spPr/>
        <p:txBody>
          <a:bodyPr/>
          <a:lstStyle/>
          <a:p>
            <a:r>
              <a:rPr lang="en-US" dirty="0"/>
              <a:t>First, embeddings!</a:t>
            </a:r>
          </a:p>
        </p:txBody>
      </p:sp>
      <p:sp>
        <p:nvSpPr>
          <p:cNvPr id="5" name="Subtitle 4">
            <a:extLst>
              <a:ext uri="{FF2B5EF4-FFF2-40B4-BE49-F238E27FC236}">
                <a16:creationId xmlns:a16="http://schemas.microsoft.com/office/drawing/2014/main" id="{9378D29A-DF7A-5E31-1713-FDB4A0E7ADB5}"/>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102388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26A1D2-742F-FBDA-36B3-C56B4E159398}"/>
              </a:ext>
            </a:extLst>
          </p:cNvPr>
          <p:cNvSpPr>
            <a:spLocks noGrp="1"/>
          </p:cNvSpPr>
          <p:nvPr>
            <p:ph sz="quarter" idx="23"/>
          </p:nvPr>
        </p:nvSpPr>
        <p:spPr/>
        <p:txBody>
          <a:bodyPr anchor="ctr"/>
          <a:lstStyle/>
          <a:p>
            <a:pPr marL="0" indent="0">
              <a:buNone/>
            </a:pPr>
            <a:r>
              <a:rPr lang="en-CA" dirty="0"/>
              <a:t>An embedding is, in a nutshell, </a:t>
            </a:r>
            <a:r>
              <a:rPr lang="en-CA" b="1" u="sng" dirty="0"/>
              <a:t>a vector of values between 0 and 1 </a:t>
            </a:r>
            <a:r>
              <a:rPr lang="en-CA" dirty="0"/>
              <a:t>that describes a text.</a:t>
            </a:r>
          </a:p>
          <a:p>
            <a:pPr marL="0" indent="0">
              <a:buNone/>
            </a:pPr>
            <a:endParaRPr lang="en-CA" dirty="0"/>
          </a:p>
          <a:p>
            <a:pPr marL="0" indent="0">
              <a:buNone/>
            </a:pPr>
            <a:r>
              <a:rPr lang="en-CA" dirty="0"/>
              <a:t>For example, let's we use a simple vector with 2 values to describe:</a:t>
            </a:r>
          </a:p>
          <a:p>
            <a:pPr marL="0" indent="0">
              <a:buNone/>
            </a:pPr>
            <a:endParaRPr lang="en-CA" dirty="0"/>
          </a:p>
          <a:p>
            <a:r>
              <a:rPr lang="en-CA" dirty="0"/>
              <a:t>If something is a concept or something concrete (0 is that it is usually a complete concept, 1 if it is most definitively concrete)</a:t>
            </a:r>
          </a:p>
          <a:p>
            <a:endParaRPr lang="en-CA" dirty="0"/>
          </a:p>
          <a:p>
            <a:r>
              <a:rPr lang="en-CA" dirty="0"/>
              <a:t>If it is related to animals or not (1 if it most definitively is an animal)</a:t>
            </a:r>
          </a:p>
          <a:p>
            <a:pPr marL="0" indent="0">
              <a:buNone/>
            </a:pPr>
            <a:endParaRPr lang="en-US" dirty="0"/>
          </a:p>
        </p:txBody>
      </p:sp>
      <p:sp>
        <p:nvSpPr>
          <p:cNvPr id="3" name="Footer Placeholder 2">
            <a:extLst>
              <a:ext uri="{FF2B5EF4-FFF2-40B4-BE49-F238E27FC236}">
                <a16:creationId xmlns:a16="http://schemas.microsoft.com/office/drawing/2014/main" id="{07E45291-60A0-DE7C-0E95-17F59E3271DD}"/>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B1D0A543-CDE9-2BF0-3047-F77594BC736A}"/>
              </a:ext>
            </a:extLst>
          </p:cNvPr>
          <p:cNvSpPr>
            <a:spLocks noGrp="1"/>
          </p:cNvSpPr>
          <p:nvPr>
            <p:ph type="sldNum" sz="quarter" idx="26"/>
          </p:nvPr>
        </p:nvSpPr>
        <p:spPr/>
        <p:txBody>
          <a:bodyPr/>
          <a:lstStyle/>
          <a:p>
            <a:fld id="{0A1A0966-58B5-D140-B861-27719A32589F}" type="slidenum">
              <a:rPr lang="en-US" smtClean="0"/>
              <a:pPr/>
              <a:t>26</a:t>
            </a:fld>
            <a:endParaRPr lang="en-US"/>
          </a:p>
        </p:txBody>
      </p:sp>
      <p:sp>
        <p:nvSpPr>
          <p:cNvPr id="6" name="Title 5">
            <a:extLst>
              <a:ext uri="{FF2B5EF4-FFF2-40B4-BE49-F238E27FC236}">
                <a16:creationId xmlns:a16="http://schemas.microsoft.com/office/drawing/2014/main" id="{B270B251-8CD9-F5C2-B78C-ACFBB6B719C4}"/>
              </a:ext>
            </a:extLst>
          </p:cNvPr>
          <p:cNvSpPr>
            <a:spLocks noGrp="1"/>
          </p:cNvSpPr>
          <p:nvPr>
            <p:ph type="title"/>
          </p:nvPr>
        </p:nvSpPr>
        <p:spPr/>
        <p:txBody>
          <a:bodyPr/>
          <a:lstStyle/>
          <a:p>
            <a:r>
              <a:rPr lang="en-US" dirty="0"/>
              <a:t>First, embeddings!</a:t>
            </a:r>
          </a:p>
        </p:txBody>
      </p:sp>
    </p:spTree>
    <p:extLst>
      <p:ext uri="{BB962C8B-B14F-4D97-AF65-F5344CB8AC3E}">
        <p14:creationId xmlns:p14="http://schemas.microsoft.com/office/powerpoint/2010/main" val="4107689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BE448-7679-CE28-E8C3-FA69BF73AAA4}"/>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E3A9DFA-5354-96E4-7D60-748804B384E1}"/>
              </a:ext>
            </a:extLst>
          </p:cNvPr>
          <p:cNvPicPr>
            <a:picLocks noGrp="1" noChangeAspect="1"/>
          </p:cNvPicPr>
          <p:nvPr>
            <p:ph type="pic" sz="quarter" idx="13"/>
          </p:nvPr>
        </p:nvPicPr>
        <p:blipFill>
          <a:blip r:embed="rId2"/>
          <a:srcRect t="5119" b="5119"/>
          <a:stretch>
            <a:fillRect/>
          </a:stretch>
        </p:blipFill>
        <p:spPr/>
      </p:pic>
      <p:sp>
        <p:nvSpPr>
          <p:cNvPr id="10" name="Title 9">
            <a:extLst>
              <a:ext uri="{FF2B5EF4-FFF2-40B4-BE49-F238E27FC236}">
                <a16:creationId xmlns:a16="http://schemas.microsoft.com/office/drawing/2014/main" id="{ADAD8A4E-D9E4-DC17-E45D-3E27A7202506}"/>
              </a:ext>
            </a:extLst>
          </p:cNvPr>
          <p:cNvSpPr>
            <a:spLocks noGrp="1"/>
          </p:cNvSpPr>
          <p:nvPr>
            <p:ph type="title"/>
          </p:nvPr>
        </p:nvSpPr>
        <p:spPr/>
        <p:txBody>
          <a:bodyPr/>
          <a:lstStyle/>
          <a:p>
            <a:r>
              <a:rPr lang="en-US" dirty="0"/>
              <a:t>First, embeddings!</a:t>
            </a:r>
          </a:p>
        </p:txBody>
      </p:sp>
      <p:sp>
        <p:nvSpPr>
          <p:cNvPr id="4" name="Slide Number Placeholder 3">
            <a:extLst>
              <a:ext uri="{FF2B5EF4-FFF2-40B4-BE49-F238E27FC236}">
                <a16:creationId xmlns:a16="http://schemas.microsoft.com/office/drawing/2014/main" id="{F6CDCEE9-04DD-E9DE-F6BC-A9A883F29F78}"/>
              </a:ext>
            </a:extLst>
          </p:cNvPr>
          <p:cNvSpPr>
            <a:spLocks noGrp="1"/>
          </p:cNvSpPr>
          <p:nvPr>
            <p:ph type="sldNum" sz="quarter" idx="22"/>
          </p:nvPr>
        </p:nvSpPr>
        <p:spPr/>
        <p:txBody>
          <a:bodyPr/>
          <a:lstStyle/>
          <a:p>
            <a:fld id="{0A1A0966-58B5-D140-B861-27719A32589F}" type="slidenum">
              <a:rPr lang="en-US" smtClean="0"/>
              <a:pPr/>
              <a:t>27</a:t>
            </a:fld>
            <a:endParaRPr lang="en-US"/>
          </a:p>
        </p:txBody>
      </p:sp>
      <p:sp>
        <p:nvSpPr>
          <p:cNvPr id="12" name="Content Placeholder 11">
            <a:extLst>
              <a:ext uri="{FF2B5EF4-FFF2-40B4-BE49-F238E27FC236}">
                <a16:creationId xmlns:a16="http://schemas.microsoft.com/office/drawing/2014/main" id="{D13386B3-A7D3-9E74-B147-556466E710D1}"/>
              </a:ext>
            </a:extLst>
          </p:cNvPr>
          <p:cNvSpPr>
            <a:spLocks noGrp="1"/>
          </p:cNvSpPr>
          <p:nvPr>
            <p:ph sz="quarter" idx="23"/>
          </p:nvPr>
        </p:nvSpPr>
        <p:spPr/>
        <p:txBody>
          <a:bodyPr anchor="ctr"/>
          <a:lstStyle/>
          <a:p>
            <a:pPr marL="0" indent="0">
              <a:buNone/>
            </a:pPr>
            <a:r>
              <a:rPr lang="en-CA" dirty="0"/>
              <a:t>Our cat from earlier is very likely to be concrete and is definitively an animal.</a:t>
            </a:r>
          </a:p>
          <a:p>
            <a:pPr marL="0" indent="0">
              <a:buNone/>
            </a:pPr>
            <a:endParaRPr lang="en-CA" dirty="0"/>
          </a:p>
          <a:p>
            <a:pPr marL="0" indent="0">
              <a:buNone/>
            </a:pPr>
            <a:r>
              <a:rPr lang="en-CA" dirty="0"/>
              <a:t>Its associated embeddings would look something like [0.85, 0.8]</a:t>
            </a:r>
          </a:p>
        </p:txBody>
      </p:sp>
      <p:sp>
        <p:nvSpPr>
          <p:cNvPr id="6" name="Footer Placeholder 5">
            <a:extLst>
              <a:ext uri="{FF2B5EF4-FFF2-40B4-BE49-F238E27FC236}">
                <a16:creationId xmlns:a16="http://schemas.microsoft.com/office/drawing/2014/main" id="{95B215EE-4518-FFA5-A8FD-0E34F84B38E6}"/>
              </a:ext>
            </a:extLst>
          </p:cNvPr>
          <p:cNvSpPr>
            <a:spLocks noGrp="1"/>
          </p:cNvSpPr>
          <p:nvPr>
            <p:ph type="ftr" sz="quarter" idx="25"/>
          </p:nvPr>
        </p:nvSpPr>
        <p:spPr/>
        <p:txBody>
          <a:bodyPr/>
          <a:lstStyle/>
          <a:p>
            <a:r>
              <a:rPr lang="en-US"/>
              <a:t>CONFIDENTIAL</a:t>
            </a:r>
          </a:p>
        </p:txBody>
      </p:sp>
      <p:sp>
        <p:nvSpPr>
          <p:cNvPr id="5" name="TextBox 4">
            <a:extLst>
              <a:ext uri="{FF2B5EF4-FFF2-40B4-BE49-F238E27FC236}">
                <a16:creationId xmlns:a16="http://schemas.microsoft.com/office/drawing/2014/main" id="{344EA828-6E30-EBCC-4DAE-F4754FF63830}"/>
              </a:ext>
            </a:extLst>
          </p:cNvPr>
          <p:cNvSpPr txBox="1"/>
          <p:nvPr/>
        </p:nvSpPr>
        <p:spPr>
          <a:xfrm>
            <a:off x="5365864" y="5810250"/>
            <a:ext cx="6576353" cy="427038"/>
          </a:xfrm>
          <a:prstGeom prst="rect">
            <a:avLst/>
          </a:prstGeom>
          <a:solidFill>
            <a:schemeClr val="bg1"/>
          </a:solidFill>
        </p:spPr>
        <p:txBody>
          <a:bodyPr wrap="square" rtlCol="0">
            <a:normAutofit fontScale="70000" lnSpcReduction="20000"/>
          </a:bodyPr>
          <a:lstStyle/>
          <a:p>
            <a:r>
              <a:rPr lang="en-US" dirty="0"/>
              <a:t>Source: Wikipedia - By Karin Langner-Bahmann, upload von Martin Bahmann - Own work, CC BY-SA 3.0, https://</a:t>
            </a:r>
            <a:r>
              <a:rPr lang="en-US" dirty="0" err="1"/>
              <a:t>commons.wikimedia.org</a:t>
            </a:r>
            <a:r>
              <a:rPr lang="en-US" dirty="0"/>
              <a:t>/w/</a:t>
            </a:r>
            <a:r>
              <a:rPr lang="en-US" dirty="0" err="1"/>
              <a:t>index.php?curid</a:t>
            </a:r>
            <a:r>
              <a:rPr lang="en-US" dirty="0"/>
              <a:t>=3020045</a:t>
            </a:r>
          </a:p>
        </p:txBody>
      </p:sp>
    </p:spTree>
    <p:extLst>
      <p:ext uri="{BB962C8B-B14F-4D97-AF65-F5344CB8AC3E}">
        <p14:creationId xmlns:p14="http://schemas.microsoft.com/office/powerpoint/2010/main" val="1068811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957829F-578F-7416-53CE-434F7C44F17F}"/>
              </a:ext>
            </a:extLst>
          </p:cNvPr>
          <p:cNvPicPr>
            <a:picLocks noGrp="1" noChangeAspect="1"/>
          </p:cNvPicPr>
          <p:nvPr>
            <p:ph type="pic" sz="quarter" idx="13"/>
          </p:nvPr>
        </p:nvPicPr>
        <p:blipFill>
          <a:blip r:embed="rId2"/>
          <a:srcRect t="4296" b="4296"/>
          <a:stretch>
            <a:fillRect/>
          </a:stretch>
        </p:blipFill>
        <p:spPr/>
      </p:pic>
      <p:sp>
        <p:nvSpPr>
          <p:cNvPr id="10" name="Title 9">
            <a:extLst>
              <a:ext uri="{FF2B5EF4-FFF2-40B4-BE49-F238E27FC236}">
                <a16:creationId xmlns:a16="http://schemas.microsoft.com/office/drawing/2014/main" id="{0BCCEAF4-7CB9-0B8F-E869-72D9DA015C3B}"/>
              </a:ext>
            </a:extLst>
          </p:cNvPr>
          <p:cNvSpPr>
            <a:spLocks noGrp="1"/>
          </p:cNvSpPr>
          <p:nvPr>
            <p:ph type="title"/>
          </p:nvPr>
        </p:nvSpPr>
        <p:spPr/>
        <p:txBody>
          <a:bodyPr/>
          <a:lstStyle/>
          <a:p>
            <a:r>
              <a:rPr lang="en-US" dirty="0"/>
              <a:t>First, embeddings!</a:t>
            </a:r>
          </a:p>
        </p:txBody>
      </p:sp>
      <p:sp>
        <p:nvSpPr>
          <p:cNvPr id="4" name="Slide Number Placeholder 3">
            <a:extLst>
              <a:ext uri="{FF2B5EF4-FFF2-40B4-BE49-F238E27FC236}">
                <a16:creationId xmlns:a16="http://schemas.microsoft.com/office/drawing/2014/main" id="{C6C090B4-5D39-751F-56C7-43162CDDF570}"/>
              </a:ext>
            </a:extLst>
          </p:cNvPr>
          <p:cNvSpPr>
            <a:spLocks noGrp="1"/>
          </p:cNvSpPr>
          <p:nvPr>
            <p:ph type="sldNum" sz="quarter" idx="22"/>
          </p:nvPr>
        </p:nvSpPr>
        <p:spPr/>
        <p:txBody>
          <a:bodyPr/>
          <a:lstStyle/>
          <a:p>
            <a:fld id="{0A1A0966-58B5-D140-B861-27719A32589F}" type="slidenum">
              <a:rPr lang="en-US" smtClean="0"/>
              <a:pPr/>
              <a:t>28</a:t>
            </a:fld>
            <a:endParaRPr lang="en-US"/>
          </a:p>
        </p:txBody>
      </p:sp>
      <p:sp>
        <p:nvSpPr>
          <p:cNvPr id="12" name="Content Placeholder 11">
            <a:extLst>
              <a:ext uri="{FF2B5EF4-FFF2-40B4-BE49-F238E27FC236}">
                <a16:creationId xmlns:a16="http://schemas.microsoft.com/office/drawing/2014/main" id="{C11C77A3-6966-DCCA-02FA-8194BAC033F5}"/>
              </a:ext>
            </a:extLst>
          </p:cNvPr>
          <p:cNvSpPr>
            <a:spLocks noGrp="1"/>
          </p:cNvSpPr>
          <p:nvPr>
            <p:ph sz="quarter" idx="23"/>
          </p:nvPr>
        </p:nvSpPr>
        <p:spPr/>
        <p:txBody>
          <a:bodyPr anchor="ctr"/>
          <a:lstStyle/>
          <a:p>
            <a:pPr marL="0" indent="0">
              <a:buNone/>
            </a:pPr>
            <a:r>
              <a:rPr lang="en-CA" dirty="0"/>
              <a:t>This unicorn is indeed an animal but it's more of an idea than something concrete</a:t>
            </a:r>
          </a:p>
          <a:p>
            <a:pPr marL="0" indent="0">
              <a:buNone/>
            </a:pPr>
            <a:endParaRPr lang="en-CA" dirty="0"/>
          </a:p>
          <a:p>
            <a:pPr marL="0" indent="0">
              <a:buNone/>
            </a:pPr>
            <a:r>
              <a:rPr lang="en-CA" dirty="0"/>
              <a:t>Its associated embeddings is therefore something like [0.23, 0.66]</a:t>
            </a:r>
          </a:p>
        </p:txBody>
      </p:sp>
      <p:sp>
        <p:nvSpPr>
          <p:cNvPr id="6" name="Footer Placeholder 5">
            <a:extLst>
              <a:ext uri="{FF2B5EF4-FFF2-40B4-BE49-F238E27FC236}">
                <a16:creationId xmlns:a16="http://schemas.microsoft.com/office/drawing/2014/main" id="{5313D60D-5721-F122-411B-775C7C8599C7}"/>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7647E1D3-8899-2734-0118-92789E3B77FE}"/>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5740663F-CD37-5B5F-C11B-B132DA63AA7F}"/>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17B59DC4-7858-D37C-8810-7C40480CEBF0}"/>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1678379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69B8-D72F-0693-F25B-02D245EA83F8}"/>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98BA567-127A-A579-D991-6C8A2F561D39}"/>
              </a:ext>
            </a:extLst>
          </p:cNvPr>
          <p:cNvPicPr>
            <a:picLocks noGrp="1" noChangeAspect="1"/>
          </p:cNvPicPr>
          <p:nvPr>
            <p:ph type="pic" sz="quarter" idx="13"/>
          </p:nvPr>
        </p:nvPicPr>
        <p:blipFill>
          <a:blip r:embed="rId2"/>
          <a:srcRect t="4296" b="4296"/>
          <a:stretch>
            <a:fillRect/>
          </a:stretch>
        </p:blipFill>
        <p:spPr/>
      </p:pic>
      <p:sp>
        <p:nvSpPr>
          <p:cNvPr id="10" name="Title 9">
            <a:extLst>
              <a:ext uri="{FF2B5EF4-FFF2-40B4-BE49-F238E27FC236}">
                <a16:creationId xmlns:a16="http://schemas.microsoft.com/office/drawing/2014/main" id="{40E5FE1E-D788-EF1E-850A-309A3DD37479}"/>
              </a:ext>
            </a:extLst>
          </p:cNvPr>
          <p:cNvSpPr>
            <a:spLocks noGrp="1"/>
          </p:cNvSpPr>
          <p:nvPr>
            <p:ph type="title"/>
          </p:nvPr>
        </p:nvSpPr>
        <p:spPr/>
        <p:txBody>
          <a:bodyPr/>
          <a:lstStyle/>
          <a:p>
            <a:r>
              <a:rPr lang="en-US" dirty="0"/>
              <a:t>First, embeddings!</a:t>
            </a:r>
          </a:p>
        </p:txBody>
      </p:sp>
      <p:sp>
        <p:nvSpPr>
          <p:cNvPr id="4" name="Slide Number Placeholder 3">
            <a:extLst>
              <a:ext uri="{FF2B5EF4-FFF2-40B4-BE49-F238E27FC236}">
                <a16:creationId xmlns:a16="http://schemas.microsoft.com/office/drawing/2014/main" id="{B1A253BB-EB9F-8A22-B312-D078F2ED24E2}"/>
              </a:ext>
            </a:extLst>
          </p:cNvPr>
          <p:cNvSpPr>
            <a:spLocks noGrp="1"/>
          </p:cNvSpPr>
          <p:nvPr>
            <p:ph type="sldNum" sz="quarter" idx="22"/>
          </p:nvPr>
        </p:nvSpPr>
        <p:spPr/>
        <p:txBody>
          <a:bodyPr/>
          <a:lstStyle/>
          <a:p>
            <a:fld id="{0A1A0966-58B5-D140-B861-27719A32589F}" type="slidenum">
              <a:rPr lang="en-US" smtClean="0"/>
              <a:pPr/>
              <a:t>29</a:t>
            </a:fld>
            <a:endParaRPr lang="en-US"/>
          </a:p>
        </p:txBody>
      </p:sp>
      <p:sp>
        <p:nvSpPr>
          <p:cNvPr id="12" name="Content Placeholder 11">
            <a:extLst>
              <a:ext uri="{FF2B5EF4-FFF2-40B4-BE49-F238E27FC236}">
                <a16:creationId xmlns:a16="http://schemas.microsoft.com/office/drawing/2014/main" id="{48924A55-0C0C-075E-A2FB-AEF163F40CB4}"/>
              </a:ext>
            </a:extLst>
          </p:cNvPr>
          <p:cNvSpPr>
            <a:spLocks noGrp="1"/>
          </p:cNvSpPr>
          <p:nvPr>
            <p:ph sz="quarter" idx="23"/>
          </p:nvPr>
        </p:nvSpPr>
        <p:spPr/>
        <p:txBody>
          <a:bodyPr anchor="ctr"/>
          <a:lstStyle/>
          <a:p>
            <a:pPr marL="0" indent="0">
              <a:buNone/>
            </a:pPr>
            <a:r>
              <a:rPr lang="en-CA" dirty="0"/>
              <a:t>The more dimensions we add, the more precise our description becomes.</a:t>
            </a:r>
            <a:br>
              <a:rPr lang="en-CA" dirty="0"/>
            </a:br>
            <a:endParaRPr lang="en-CA" dirty="0"/>
          </a:p>
          <a:p>
            <a:pPr marL="0" indent="0">
              <a:buNone/>
            </a:pPr>
            <a:r>
              <a:rPr lang="en-CA" dirty="0"/>
              <a:t>Modern LLMs have thousands of elements in their embeddings.</a:t>
            </a:r>
          </a:p>
        </p:txBody>
      </p:sp>
      <p:sp>
        <p:nvSpPr>
          <p:cNvPr id="6" name="Footer Placeholder 5">
            <a:extLst>
              <a:ext uri="{FF2B5EF4-FFF2-40B4-BE49-F238E27FC236}">
                <a16:creationId xmlns:a16="http://schemas.microsoft.com/office/drawing/2014/main" id="{2F67086A-A323-B64F-79FA-EF40A8A1D088}"/>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9695B6B4-41EE-3497-BF10-376F6DBD3649}"/>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11409A2C-0CD7-A9E8-E8C6-DF936A76732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352C9DD8-AD17-8B7E-C2F0-5CBCF2B2C0B0}"/>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418888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2ADC9-AFFF-39AE-EF42-542670043BDF}"/>
              </a:ext>
            </a:extLst>
          </p:cNvPr>
          <p:cNvSpPr>
            <a:spLocks noGrp="1"/>
          </p:cNvSpPr>
          <p:nvPr>
            <p:ph type="ctrTitle"/>
          </p:nvPr>
        </p:nvSpPr>
        <p:spPr/>
        <p:txBody>
          <a:bodyPr/>
          <a:lstStyle/>
          <a:p>
            <a:r>
              <a:rPr lang="en-US" dirty="0"/>
              <a:t>Before we start</a:t>
            </a:r>
          </a:p>
        </p:txBody>
      </p:sp>
      <p:sp>
        <p:nvSpPr>
          <p:cNvPr id="5" name="Subtitle 4">
            <a:extLst>
              <a:ext uri="{FF2B5EF4-FFF2-40B4-BE49-F238E27FC236}">
                <a16:creationId xmlns:a16="http://schemas.microsoft.com/office/drawing/2014/main" id="{57FCD201-1CDE-77D4-A580-9E521F622154}"/>
              </a:ext>
            </a:extLst>
          </p:cNvPr>
          <p:cNvSpPr>
            <a:spLocks noGrp="1"/>
          </p:cNvSpPr>
          <p:nvPr>
            <p:ph type="subTitle" idx="1"/>
          </p:nvPr>
        </p:nvSpPr>
        <p:spPr>
          <a:xfrm>
            <a:off x="1189348" y="3429000"/>
            <a:ext cx="9813302" cy="783717"/>
          </a:xfrm>
        </p:spPr>
        <p:txBody>
          <a:bodyPr/>
          <a:lstStyle/>
          <a:p>
            <a:endParaRPr lang="en-US" dirty="0">
              <a:latin typeface="+mn-lt"/>
            </a:endParaRPr>
          </a:p>
          <a:p>
            <a:endParaRPr lang="en-US" dirty="0">
              <a:latin typeface="+mn-lt"/>
            </a:endParaRPr>
          </a:p>
        </p:txBody>
      </p:sp>
    </p:spTree>
    <p:extLst>
      <p:ext uri="{BB962C8B-B14F-4D97-AF65-F5344CB8AC3E}">
        <p14:creationId xmlns:p14="http://schemas.microsoft.com/office/powerpoint/2010/main" val="110302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D54B2-E2AB-3CE4-6861-26D985E144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3A0AD3-679F-C451-BFB5-E68893C5F36B}"/>
              </a:ext>
            </a:extLst>
          </p:cNvPr>
          <p:cNvSpPr>
            <a:spLocks noGrp="1"/>
          </p:cNvSpPr>
          <p:nvPr>
            <p:ph type="ctrTitle"/>
          </p:nvPr>
        </p:nvSpPr>
        <p:spPr>
          <a:xfrm>
            <a:off x="1189349" y="2601569"/>
            <a:ext cx="5736602" cy="889282"/>
          </a:xfrm>
        </p:spPr>
        <p:txBody>
          <a:bodyPr/>
          <a:lstStyle/>
          <a:p>
            <a:r>
              <a:rPr lang="en-US" dirty="0"/>
              <a:t>Now, let’s talk about RAG systems!</a:t>
            </a:r>
          </a:p>
        </p:txBody>
      </p:sp>
      <p:sp>
        <p:nvSpPr>
          <p:cNvPr id="5" name="Subtitle 4">
            <a:extLst>
              <a:ext uri="{FF2B5EF4-FFF2-40B4-BE49-F238E27FC236}">
                <a16:creationId xmlns:a16="http://schemas.microsoft.com/office/drawing/2014/main" id="{E96A058A-3CC7-FC00-1A2C-2BE61EA3C1A4}"/>
              </a:ext>
            </a:extLst>
          </p:cNvPr>
          <p:cNvSpPr>
            <a:spLocks noGrp="1"/>
          </p:cNvSpPr>
          <p:nvPr>
            <p:ph type="subTitle" idx="1"/>
          </p:nvPr>
        </p:nvSpPr>
        <p:spPr>
          <a:xfrm>
            <a:off x="1189349" y="3500426"/>
            <a:ext cx="9813302" cy="519927"/>
          </a:xfrm>
        </p:spPr>
        <p:txBody>
          <a:bodyPr/>
          <a:lstStyle/>
          <a:p>
            <a:endParaRPr lang="en-US" dirty="0">
              <a:latin typeface="+mn-lt"/>
            </a:endParaRPr>
          </a:p>
        </p:txBody>
      </p:sp>
      <p:pic>
        <p:nvPicPr>
          <p:cNvPr id="3" name="Picture 2">
            <a:extLst>
              <a:ext uri="{FF2B5EF4-FFF2-40B4-BE49-F238E27FC236}">
                <a16:creationId xmlns:a16="http://schemas.microsoft.com/office/drawing/2014/main" id="{AFF0C103-8B37-09FE-EF5B-75E848F9DFDB}"/>
              </a:ext>
            </a:extLst>
          </p:cNvPr>
          <p:cNvPicPr>
            <a:picLocks noChangeAspect="1"/>
          </p:cNvPicPr>
          <p:nvPr/>
        </p:nvPicPr>
        <p:blipFill>
          <a:blip r:embed="rId2"/>
          <a:srcRect/>
          <a:stretch/>
        </p:blipFill>
        <p:spPr>
          <a:xfrm>
            <a:off x="7083102" y="1469225"/>
            <a:ext cx="3919549" cy="3919549"/>
          </a:xfrm>
          <a:prstGeom prst="rect">
            <a:avLst/>
          </a:prstGeom>
        </p:spPr>
      </p:pic>
    </p:spTree>
    <p:extLst>
      <p:ext uri="{BB962C8B-B14F-4D97-AF65-F5344CB8AC3E}">
        <p14:creationId xmlns:p14="http://schemas.microsoft.com/office/powerpoint/2010/main" val="556445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366CD-C9E4-ABA1-D3EA-C7E2CCB984E9}"/>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43AED3B5-DAD0-498B-8F8B-7D473DC5A76A}"/>
              </a:ext>
            </a:extLst>
          </p:cNvPr>
          <p:cNvPicPr>
            <a:picLocks noGrp="1" noChangeAspect="1"/>
          </p:cNvPicPr>
          <p:nvPr>
            <p:ph type="pic" sz="quarter" idx="13"/>
          </p:nvPr>
        </p:nvPicPr>
        <p:blipFill>
          <a:blip r:embed="rId2"/>
          <a:srcRect t="4292" b="4292"/>
          <a:stretch/>
        </p:blipFill>
        <p:spPr/>
      </p:pic>
      <p:sp>
        <p:nvSpPr>
          <p:cNvPr id="10" name="Title 9">
            <a:extLst>
              <a:ext uri="{FF2B5EF4-FFF2-40B4-BE49-F238E27FC236}">
                <a16:creationId xmlns:a16="http://schemas.microsoft.com/office/drawing/2014/main" id="{2712E883-2ADD-F1F1-EC86-4C3423CB3DD7}"/>
              </a:ext>
            </a:extLst>
          </p:cNvPr>
          <p:cNvSpPr>
            <a:spLocks noGrp="1"/>
          </p:cNvSpPr>
          <p:nvPr>
            <p:ph type="title"/>
          </p:nvPr>
        </p:nvSpPr>
        <p:spPr/>
        <p:txBody>
          <a:bodyPr>
            <a:normAutofit fontScale="90000"/>
          </a:bodyPr>
          <a:lstStyle/>
          <a:p>
            <a:r>
              <a:rPr lang="en-US" dirty="0"/>
              <a:t>Now, let’s talk about RAG systems!</a:t>
            </a:r>
          </a:p>
        </p:txBody>
      </p:sp>
      <p:sp>
        <p:nvSpPr>
          <p:cNvPr id="4" name="Slide Number Placeholder 3">
            <a:extLst>
              <a:ext uri="{FF2B5EF4-FFF2-40B4-BE49-F238E27FC236}">
                <a16:creationId xmlns:a16="http://schemas.microsoft.com/office/drawing/2014/main" id="{5807EC3A-D727-544B-6B60-40B591B12D94}"/>
              </a:ext>
            </a:extLst>
          </p:cNvPr>
          <p:cNvSpPr>
            <a:spLocks noGrp="1"/>
          </p:cNvSpPr>
          <p:nvPr>
            <p:ph type="sldNum" sz="quarter" idx="22"/>
          </p:nvPr>
        </p:nvSpPr>
        <p:spPr/>
        <p:txBody>
          <a:bodyPr/>
          <a:lstStyle/>
          <a:p>
            <a:fld id="{0A1A0966-58B5-D140-B861-27719A32589F}" type="slidenum">
              <a:rPr lang="en-US" smtClean="0"/>
              <a:pPr/>
              <a:t>31</a:t>
            </a:fld>
            <a:endParaRPr lang="en-US"/>
          </a:p>
        </p:txBody>
      </p:sp>
      <p:sp>
        <p:nvSpPr>
          <p:cNvPr id="12" name="Content Placeholder 11">
            <a:extLst>
              <a:ext uri="{FF2B5EF4-FFF2-40B4-BE49-F238E27FC236}">
                <a16:creationId xmlns:a16="http://schemas.microsoft.com/office/drawing/2014/main" id="{D027F0BF-810C-2195-B533-D576026CEA37}"/>
              </a:ext>
            </a:extLst>
          </p:cNvPr>
          <p:cNvSpPr>
            <a:spLocks noGrp="1"/>
          </p:cNvSpPr>
          <p:nvPr>
            <p:ph sz="quarter" idx="23"/>
          </p:nvPr>
        </p:nvSpPr>
        <p:spPr/>
        <p:txBody>
          <a:bodyPr anchor="ctr"/>
          <a:lstStyle/>
          <a:p>
            <a:pPr marL="0" indent="0">
              <a:buNone/>
            </a:pPr>
            <a:r>
              <a:rPr lang="en-CA" dirty="0"/>
              <a:t>If we compare the distance between two embeddings vectors, we get a sense of how similar these texts are.</a:t>
            </a:r>
          </a:p>
          <a:p>
            <a:pPr marL="0" indent="0">
              <a:buNone/>
            </a:pPr>
            <a:endParaRPr lang="en-CA" dirty="0"/>
          </a:p>
          <a:p>
            <a:pPr marL="0" indent="0">
              <a:buNone/>
            </a:pPr>
            <a:r>
              <a:rPr lang="en-CA" dirty="0"/>
              <a:t>That is the idea behind </a:t>
            </a:r>
            <a:r>
              <a:rPr lang="en-CA" b="1" u="sng" dirty="0"/>
              <a:t>RAG (Retrieval Augmented Generation)</a:t>
            </a:r>
            <a:r>
              <a:rPr lang="en-CA" dirty="0"/>
              <a:t> systems.</a:t>
            </a:r>
          </a:p>
        </p:txBody>
      </p:sp>
      <p:sp>
        <p:nvSpPr>
          <p:cNvPr id="6" name="Footer Placeholder 5">
            <a:extLst>
              <a:ext uri="{FF2B5EF4-FFF2-40B4-BE49-F238E27FC236}">
                <a16:creationId xmlns:a16="http://schemas.microsoft.com/office/drawing/2014/main" id="{50D970E5-1674-6AE7-8556-3FC4008DAFD8}"/>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945EC888-7528-7C24-B585-D58A95A9349A}"/>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3C23B7FE-052B-7513-29B7-1C3180BFE19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85074B9F-5D96-4CA0-8260-E5AFFDC56F91}"/>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3964398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362BB-68C5-EDB4-8B2E-D7F26DF6B588}"/>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B78B910-8333-961A-466A-79DCB9BE198F}"/>
              </a:ext>
            </a:extLst>
          </p:cNvPr>
          <p:cNvSpPr>
            <a:spLocks noGrp="1"/>
          </p:cNvSpPr>
          <p:nvPr>
            <p:ph sz="quarter" idx="23"/>
          </p:nvPr>
        </p:nvSpPr>
        <p:spPr/>
        <p:txBody>
          <a:bodyPr anchor="ctr"/>
          <a:lstStyle/>
          <a:p>
            <a:pPr marL="457200" indent="-457200">
              <a:buFont typeface="+mj-lt"/>
              <a:buAutoNum type="arabicPeriod"/>
            </a:pPr>
            <a:r>
              <a:rPr lang="en-CA" dirty="0"/>
              <a:t>We store documents (technical documentation, emails…) and their associated embeddings in a specialized database (called a </a:t>
            </a:r>
            <a:r>
              <a:rPr lang="en-CA" b="1" u="sng" dirty="0"/>
              <a:t>"vector database"</a:t>
            </a:r>
            <a:r>
              <a:rPr lang="en-CA" dirty="0"/>
              <a:t>)</a:t>
            </a:r>
          </a:p>
          <a:p>
            <a:pPr marL="457200" indent="-457200">
              <a:buFont typeface="+mj-lt"/>
              <a:buAutoNum type="arabicPeriod"/>
            </a:pPr>
            <a:endParaRPr lang="en-CA" dirty="0"/>
          </a:p>
          <a:p>
            <a:pPr marL="457200" indent="-457200">
              <a:buFont typeface="+mj-lt"/>
              <a:buAutoNum type="arabicPeriod"/>
            </a:pPr>
            <a:r>
              <a:rPr lang="en-CA" dirty="0"/>
              <a:t>When we create a prompt, we calculate the prompt's embeddings and compare it to the documents' embeddings in the database.</a:t>
            </a:r>
          </a:p>
          <a:p>
            <a:pPr marL="457200" indent="-457200">
              <a:buFont typeface="+mj-lt"/>
              <a:buAutoNum type="arabicPeriod"/>
            </a:pPr>
            <a:endParaRPr lang="en-CA" dirty="0"/>
          </a:p>
          <a:p>
            <a:pPr marL="457200" indent="-457200">
              <a:buFont typeface="+mj-lt"/>
              <a:buAutoNum type="arabicPeriod"/>
            </a:pPr>
            <a:r>
              <a:rPr lang="en-CA" dirty="0"/>
              <a:t>If the embeddings are similar enough, we return the associated documents to the application.</a:t>
            </a:r>
          </a:p>
          <a:p>
            <a:pPr marL="457200" indent="-457200">
              <a:buFont typeface="+mj-lt"/>
              <a:buAutoNum type="arabicPeriod"/>
            </a:pPr>
            <a:endParaRPr lang="en-CA" dirty="0"/>
          </a:p>
          <a:p>
            <a:pPr marL="457200" indent="-457200">
              <a:buFont typeface="+mj-lt"/>
              <a:buAutoNum type="arabicPeriod"/>
            </a:pPr>
            <a:r>
              <a:rPr lang="en-CA" dirty="0"/>
              <a:t>The application then creates the prompt and adds the content of documents so the documents are in the context window.</a:t>
            </a:r>
          </a:p>
        </p:txBody>
      </p:sp>
      <p:sp>
        <p:nvSpPr>
          <p:cNvPr id="3" name="Footer Placeholder 2">
            <a:extLst>
              <a:ext uri="{FF2B5EF4-FFF2-40B4-BE49-F238E27FC236}">
                <a16:creationId xmlns:a16="http://schemas.microsoft.com/office/drawing/2014/main" id="{A50F72B0-7394-6DDA-BC6F-6E69DEA5912C}"/>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484F0844-61D1-C6F8-471D-94F38573D5A7}"/>
              </a:ext>
            </a:extLst>
          </p:cNvPr>
          <p:cNvSpPr>
            <a:spLocks noGrp="1"/>
          </p:cNvSpPr>
          <p:nvPr>
            <p:ph type="sldNum" sz="quarter" idx="26"/>
          </p:nvPr>
        </p:nvSpPr>
        <p:spPr/>
        <p:txBody>
          <a:bodyPr/>
          <a:lstStyle/>
          <a:p>
            <a:fld id="{0A1A0966-58B5-D140-B861-27719A32589F}" type="slidenum">
              <a:rPr lang="en-US" smtClean="0"/>
              <a:pPr/>
              <a:t>32</a:t>
            </a:fld>
            <a:endParaRPr lang="en-US"/>
          </a:p>
        </p:txBody>
      </p:sp>
      <p:sp>
        <p:nvSpPr>
          <p:cNvPr id="6" name="Title 5">
            <a:extLst>
              <a:ext uri="{FF2B5EF4-FFF2-40B4-BE49-F238E27FC236}">
                <a16:creationId xmlns:a16="http://schemas.microsoft.com/office/drawing/2014/main" id="{260D2326-B7E3-5285-277F-2BAFDE2F7254}"/>
              </a:ext>
            </a:extLst>
          </p:cNvPr>
          <p:cNvSpPr>
            <a:spLocks noGrp="1"/>
          </p:cNvSpPr>
          <p:nvPr>
            <p:ph type="title"/>
          </p:nvPr>
        </p:nvSpPr>
        <p:spPr/>
        <p:txBody>
          <a:bodyPr/>
          <a:lstStyle/>
          <a:p>
            <a:r>
              <a:rPr lang="en-US" dirty="0"/>
              <a:t>Now, let’s talk about RAG systems!</a:t>
            </a:r>
          </a:p>
        </p:txBody>
      </p:sp>
    </p:spTree>
    <p:extLst>
      <p:ext uri="{BB962C8B-B14F-4D97-AF65-F5344CB8AC3E}">
        <p14:creationId xmlns:p14="http://schemas.microsoft.com/office/powerpoint/2010/main" val="1447503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003D0-B56E-5E58-66E8-15EB1E79B412}"/>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D890E15-F21D-2988-9CE4-DD37EB9A2E3A}"/>
              </a:ext>
            </a:extLst>
          </p:cNvPr>
          <p:cNvPicPr>
            <a:picLocks noGrp="1" noChangeAspect="1"/>
          </p:cNvPicPr>
          <p:nvPr>
            <p:ph type="pic" sz="quarter" idx="13"/>
          </p:nvPr>
        </p:nvPicPr>
        <p:blipFill>
          <a:blip r:embed="rId2"/>
          <a:srcRect t="4292" b="4292"/>
          <a:stretch/>
        </p:blipFill>
        <p:spPr/>
      </p:pic>
      <p:sp>
        <p:nvSpPr>
          <p:cNvPr id="10" name="Title 9">
            <a:extLst>
              <a:ext uri="{FF2B5EF4-FFF2-40B4-BE49-F238E27FC236}">
                <a16:creationId xmlns:a16="http://schemas.microsoft.com/office/drawing/2014/main" id="{D4291866-39A6-5C00-ACE3-1C741ED513D2}"/>
              </a:ext>
            </a:extLst>
          </p:cNvPr>
          <p:cNvSpPr>
            <a:spLocks noGrp="1"/>
          </p:cNvSpPr>
          <p:nvPr>
            <p:ph type="title"/>
          </p:nvPr>
        </p:nvSpPr>
        <p:spPr/>
        <p:txBody>
          <a:bodyPr>
            <a:normAutofit fontScale="90000"/>
          </a:bodyPr>
          <a:lstStyle/>
          <a:p>
            <a:r>
              <a:rPr lang="en-US" dirty="0"/>
              <a:t>Now, let’s talk about RAG systems!</a:t>
            </a:r>
          </a:p>
        </p:txBody>
      </p:sp>
      <p:sp>
        <p:nvSpPr>
          <p:cNvPr id="4" name="Slide Number Placeholder 3">
            <a:extLst>
              <a:ext uri="{FF2B5EF4-FFF2-40B4-BE49-F238E27FC236}">
                <a16:creationId xmlns:a16="http://schemas.microsoft.com/office/drawing/2014/main" id="{59E161E2-79AC-12C3-3326-575F97BEF134}"/>
              </a:ext>
            </a:extLst>
          </p:cNvPr>
          <p:cNvSpPr>
            <a:spLocks noGrp="1"/>
          </p:cNvSpPr>
          <p:nvPr>
            <p:ph type="sldNum" sz="quarter" idx="22"/>
          </p:nvPr>
        </p:nvSpPr>
        <p:spPr/>
        <p:txBody>
          <a:bodyPr/>
          <a:lstStyle/>
          <a:p>
            <a:fld id="{0A1A0966-58B5-D140-B861-27719A32589F}" type="slidenum">
              <a:rPr lang="en-US" smtClean="0"/>
              <a:pPr/>
              <a:t>33</a:t>
            </a:fld>
            <a:endParaRPr lang="en-US"/>
          </a:p>
        </p:txBody>
      </p:sp>
      <p:sp>
        <p:nvSpPr>
          <p:cNvPr id="12" name="Content Placeholder 11">
            <a:extLst>
              <a:ext uri="{FF2B5EF4-FFF2-40B4-BE49-F238E27FC236}">
                <a16:creationId xmlns:a16="http://schemas.microsoft.com/office/drawing/2014/main" id="{1A125D94-60AC-FA4F-4476-2DC2D330FA5D}"/>
              </a:ext>
            </a:extLst>
          </p:cNvPr>
          <p:cNvSpPr>
            <a:spLocks noGrp="1"/>
          </p:cNvSpPr>
          <p:nvPr>
            <p:ph sz="quarter" idx="23"/>
          </p:nvPr>
        </p:nvSpPr>
        <p:spPr/>
        <p:txBody>
          <a:bodyPr anchor="ctr"/>
          <a:lstStyle/>
          <a:p>
            <a:pPr marL="0" indent="0">
              <a:buNone/>
            </a:pPr>
            <a:r>
              <a:rPr lang="en-CA" dirty="0"/>
              <a:t>Think of it as </a:t>
            </a:r>
            <a:r>
              <a:rPr lang="en-CA" b="1" u="sng" dirty="0"/>
              <a:t>reading your notes before an exam</a:t>
            </a:r>
            <a:r>
              <a:rPr lang="en-CA" dirty="0"/>
              <a:t> or using a prompter when doing a presentation: you are "reminding" the LLM about things.</a:t>
            </a:r>
          </a:p>
        </p:txBody>
      </p:sp>
      <p:sp>
        <p:nvSpPr>
          <p:cNvPr id="6" name="Footer Placeholder 5">
            <a:extLst>
              <a:ext uri="{FF2B5EF4-FFF2-40B4-BE49-F238E27FC236}">
                <a16:creationId xmlns:a16="http://schemas.microsoft.com/office/drawing/2014/main" id="{D436A58D-C61A-D71A-E59F-C6B588875E80}"/>
              </a:ext>
            </a:extLst>
          </p:cNvPr>
          <p:cNvSpPr>
            <a:spLocks noGrp="1"/>
          </p:cNvSpPr>
          <p:nvPr>
            <p:ph type="ftr" sz="quarter" idx="25"/>
          </p:nvPr>
        </p:nvSpPr>
        <p:spPr/>
        <p:txBody>
          <a:bodyPr/>
          <a:lstStyle/>
          <a:p>
            <a:r>
              <a:rPr lang="en-US"/>
              <a:t>CONFIDENTIAL</a:t>
            </a:r>
          </a:p>
        </p:txBody>
      </p:sp>
    </p:spTree>
    <p:extLst>
      <p:ext uri="{BB962C8B-B14F-4D97-AF65-F5344CB8AC3E}">
        <p14:creationId xmlns:p14="http://schemas.microsoft.com/office/powerpoint/2010/main" val="4214179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A00B3-0024-9B45-4EB9-A1DEE7F2E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7E4A90-059F-A9D9-8E4F-F594EBBF70FC}"/>
              </a:ext>
            </a:extLst>
          </p:cNvPr>
          <p:cNvSpPr>
            <a:spLocks noGrp="1"/>
          </p:cNvSpPr>
          <p:nvPr>
            <p:ph type="ctrTitle"/>
          </p:nvPr>
        </p:nvSpPr>
        <p:spPr>
          <a:xfrm>
            <a:off x="1189349" y="3044767"/>
            <a:ext cx="5736602" cy="446084"/>
          </a:xfrm>
        </p:spPr>
        <p:txBody>
          <a:bodyPr/>
          <a:lstStyle/>
          <a:p>
            <a:r>
              <a:rPr lang="en-US" dirty="0"/>
              <a:t>Robots that act: agentic AI</a:t>
            </a:r>
          </a:p>
        </p:txBody>
      </p:sp>
      <p:sp>
        <p:nvSpPr>
          <p:cNvPr id="5" name="Subtitle 4">
            <a:extLst>
              <a:ext uri="{FF2B5EF4-FFF2-40B4-BE49-F238E27FC236}">
                <a16:creationId xmlns:a16="http://schemas.microsoft.com/office/drawing/2014/main" id="{88462D90-43C5-93C1-9A70-23AC19FD25AF}"/>
              </a:ext>
            </a:extLst>
          </p:cNvPr>
          <p:cNvSpPr>
            <a:spLocks noGrp="1"/>
          </p:cNvSpPr>
          <p:nvPr>
            <p:ph type="subTitle" idx="1"/>
          </p:nvPr>
        </p:nvSpPr>
        <p:spPr>
          <a:xfrm>
            <a:off x="1189349" y="3500426"/>
            <a:ext cx="9813302" cy="519927"/>
          </a:xfrm>
        </p:spPr>
        <p:txBody>
          <a:bodyPr/>
          <a:lstStyle/>
          <a:p>
            <a:endParaRPr lang="en-US" dirty="0">
              <a:latin typeface="+mn-lt"/>
            </a:endParaRPr>
          </a:p>
        </p:txBody>
      </p:sp>
      <p:pic>
        <p:nvPicPr>
          <p:cNvPr id="3" name="Picture 2">
            <a:extLst>
              <a:ext uri="{FF2B5EF4-FFF2-40B4-BE49-F238E27FC236}">
                <a16:creationId xmlns:a16="http://schemas.microsoft.com/office/drawing/2014/main" id="{23BC6E06-C31D-1802-FB5D-A9DBE856731A}"/>
              </a:ext>
            </a:extLst>
          </p:cNvPr>
          <p:cNvPicPr>
            <a:picLocks noChangeAspect="1"/>
          </p:cNvPicPr>
          <p:nvPr/>
        </p:nvPicPr>
        <p:blipFill>
          <a:blip r:embed="rId2"/>
          <a:srcRect/>
          <a:stretch/>
        </p:blipFill>
        <p:spPr>
          <a:xfrm>
            <a:off x="7418726" y="1469225"/>
            <a:ext cx="2613032" cy="3919549"/>
          </a:xfrm>
          <a:prstGeom prst="rect">
            <a:avLst/>
          </a:prstGeom>
        </p:spPr>
      </p:pic>
    </p:spTree>
    <p:extLst>
      <p:ext uri="{BB962C8B-B14F-4D97-AF65-F5344CB8AC3E}">
        <p14:creationId xmlns:p14="http://schemas.microsoft.com/office/powerpoint/2010/main" val="810543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6D20F-63F9-9727-683A-31C71F25CE3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EC049B4-4075-3547-25BA-8768CB3FE2F3}"/>
              </a:ext>
            </a:extLst>
          </p:cNvPr>
          <p:cNvSpPr>
            <a:spLocks noGrp="1"/>
          </p:cNvSpPr>
          <p:nvPr>
            <p:ph sz="quarter" idx="23"/>
          </p:nvPr>
        </p:nvSpPr>
        <p:spPr/>
        <p:txBody>
          <a:bodyPr anchor="ctr">
            <a:normAutofit/>
          </a:bodyPr>
          <a:lstStyle/>
          <a:p>
            <a:pPr marL="0" indent="0">
              <a:buNone/>
            </a:pPr>
            <a:r>
              <a:rPr lang="en-CA" dirty="0"/>
              <a:t>So, now we can ask questions to our LLM and get replies from it. However, if we wanted to take actions from it, we would need to ask the LLM to return the data in a format we can use (JSON, XML...), parse it and then read it.</a:t>
            </a:r>
          </a:p>
          <a:p>
            <a:pPr marL="0" indent="0">
              <a:buNone/>
            </a:pPr>
            <a:endParaRPr lang="en-CA" dirty="0"/>
          </a:p>
          <a:p>
            <a:pPr marL="0" indent="0">
              <a:buNone/>
            </a:pPr>
            <a:r>
              <a:rPr lang="en-CA" dirty="0"/>
              <a:t>This is what we did for a bit (with more or less luck) but:</a:t>
            </a:r>
          </a:p>
          <a:p>
            <a:pPr marL="0" indent="0">
              <a:buNone/>
            </a:pPr>
            <a:endParaRPr lang="en-CA" dirty="0"/>
          </a:p>
          <a:p>
            <a:r>
              <a:rPr lang="en-CA" dirty="0"/>
              <a:t>It was error-prone</a:t>
            </a:r>
          </a:p>
          <a:p>
            <a:r>
              <a:rPr lang="en-CA" dirty="0"/>
              <a:t>It was handled differently by each LLM provider</a:t>
            </a:r>
          </a:p>
          <a:p>
            <a:r>
              <a:rPr lang="en-CA" dirty="0"/>
              <a:t>There was no standard</a:t>
            </a:r>
          </a:p>
          <a:p>
            <a:pPr marL="0" indent="0">
              <a:buNone/>
            </a:pPr>
            <a:endParaRPr lang="en-CA" dirty="0"/>
          </a:p>
          <a:p>
            <a:pPr marL="0" indent="0">
              <a:buNone/>
            </a:pPr>
            <a:r>
              <a:rPr lang="en-CA" dirty="0"/>
              <a:t>Some approaches were suggested (for example, OpenAI's </a:t>
            </a:r>
            <a:r>
              <a:rPr lang="en-CA" b="1" dirty="0"/>
              <a:t>"function calling"</a:t>
            </a:r>
            <a:r>
              <a:rPr lang="en-CA" dirty="0"/>
              <a:t>) but each one required vendor-specific connectors.</a:t>
            </a:r>
          </a:p>
        </p:txBody>
      </p:sp>
      <p:sp>
        <p:nvSpPr>
          <p:cNvPr id="3" name="Footer Placeholder 2">
            <a:extLst>
              <a:ext uri="{FF2B5EF4-FFF2-40B4-BE49-F238E27FC236}">
                <a16:creationId xmlns:a16="http://schemas.microsoft.com/office/drawing/2014/main" id="{5F1BC5D8-7CB2-AD9C-DE10-3CAF3ABDA0F7}"/>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DD767378-2CE5-857A-A5B2-F746E6EB3151}"/>
              </a:ext>
            </a:extLst>
          </p:cNvPr>
          <p:cNvSpPr>
            <a:spLocks noGrp="1"/>
          </p:cNvSpPr>
          <p:nvPr>
            <p:ph type="sldNum" sz="quarter" idx="26"/>
          </p:nvPr>
        </p:nvSpPr>
        <p:spPr/>
        <p:txBody>
          <a:bodyPr/>
          <a:lstStyle/>
          <a:p>
            <a:fld id="{0A1A0966-58B5-D140-B861-27719A32589F}" type="slidenum">
              <a:rPr lang="en-US" smtClean="0"/>
              <a:pPr/>
              <a:t>35</a:t>
            </a:fld>
            <a:endParaRPr lang="en-US"/>
          </a:p>
        </p:txBody>
      </p:sp>
      <p:sp>
        <p:nvSpPr>
          <p:cNvPr id="6" name="Title 5">
            <a:extLst>
              <a:ext uri="{FF2B5EF4-FFF2-40B4-BE49-F238E27FC236}">
                <a16:creationId xmlns:a16="http://schemas.microsoft.com/office/drawing/2014/main" id="{77987BE2-B09A-AC55-EAC4-DEB34651629E}"/>
              </a:ext>
            </a:extLst>
          </p:cNvPr>
          <p:cNvSpPr>
            <a:spLocks noGrp="1"/>
          </p:cNvSpPr>
          <p:nvPr>
            <p:ph type="title"/>
          </p:nvPr>
        </p:nvSpPr>
        <p:spPr/>
        <p:txBody>
          <a:bodyPr/>
          <a:lstStyle/>
          <a:p>
            <a:r>
              <a:rPr lang="en-US" dirty="0"/>
              <a:t>Robots that act: agentic AI</a:t>
            </a:r>
          </a:p>
        </p:txBody>
      </p:sp>
    </p:spTree>
    <p:extLst>
      <p:ext uri="{BB962C8B-B14F-4D97-AF65-F5344CB8AC3E}">
        <p14:creationId xmlns:p14="http://schemas.microsoft.com/office/powerpoint/2010/main" val="408033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7C84D-7A30-F151-5503-01F0AA0085A1}"/>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5CD4CF29-7C15-3F23-74EB-E40F8060530A}"/>
              </a:ext>
            </a:extLst>
          </p:cNvPr>
          <p:cNvPicPr>
            <a:picLocks noGrp="1" noChangeAspect="1"/>
          </p:cNvPicPr>
          <p:nvPr>
            <p:ph type="pic" sz="quarter" idx="13"/>
          </p:nvPr>
        </p:nvPicPr>
        <p:blipFill>
          <a:blip r:embed="rId2"/>
          <a:srcRect t="4292" b="4292"/>
          <a:stretch/>
        </p:blipFill>
        <p:spPr/>
      </p:pic>
      <p:sp>
        <p:nvSpPr>
          <p:cNvPr id="10" name="Title 9">
            <a:extLst>
              <a:ext uri="{FF2B5EF4-FFF2-40B4-BE49-F238E27FC236}">
                <a16:creationId xmlns:a16="http://schemas.microsoft.com/office/drawing/2014/main" id="{AA4B2015-0091-9C70-12A1-38B8AE6E4A2B}"/>
              </a:ext>
            </a:extLst>
          </p:cNvPr>
          <p:cNvSpPr>
            <a:spLocks noGrp="1"/>
          </p:cNvSpPr>
          <p:nvPr>
            <p:ph type="title"/>
          </p:nvPr>
        </p:nvSpPr>
        <p:spPr/>
        <p:txBody>
          <a:bodyPr/>
          <a:lstStyle/>
          <a:p>
            <a:r>
              <a:rPr lang="en-US" dirty="0"/>
              <a:t>Robots that act: agentic AI</a:t>
            </a:r>
          </a:p>
        </p:txBody>
      </p:sp>
      <p:sp>
        <p:nvSpPr>
          <p:cNvPr id="4" name="Slide Number Placeholder 3">
            <a:extLst>
              <a:ext uri="{FF2B5EF4-FFF2-40B4-BE49-F238E27FC236}">
                <a16:creationId xmlns:a16="http://schemas.microsoft.com/office/drawing/2014/main" id="{E84204CF-E3C6-332D-D06A-3532F08D555A}"/>
              </a:ext>
            </a:extLst>
          </p:cNvPr>
          <p:cNvSpPr>
            <a:spLocks noGrp="1"/>
          </p:cNvSpPr>
          <p:nvPr>
            <p:ph type="sldNum" sz="quarter" idx="22"/>
          </p:nvPr>
        </p:nvSpPr>
        <p:spPr/>
        <p:txBody>
          <a:bodyPr/>
          <a:lstStyle/>
          <a:p>
            <a:fld id="{0A1A0966-58B5-D140-B861-27719A32589F}" type="slidenum">
              <a:rPr lang="en-US" smtClean="0"/>
              <a:pPr/>
              <a:t>36</a:t>
            </a:fld>
            <a:endParaRPr lang="en-US"/>
          </a:p>
        </p:txBody>
      </p:sp>
      <p:sp>
        <p:nvSpPr>
          <p:cNvPr id="12" name="Content Placeholder 11">
            <a:extLst>
              <a:ext uri="{FF2B5EF4-FFF2-40B4-BE49-F238E27FC236}">
                <a16:creationId xmlns:a16="http://schemas.microsoft.com/office/drawing/2014/main" id="{B1595BED-7377-375D-6624-4CB1008466E5}"/>
              </a:ext>
            </a:extLst>
          </p:cNvPr>
          <p:cNvSpPr>
            <a:spLocks noGrp="1"/>
          </p:cNvSpPr>
          <p:nvPr>
            <p:ph sz="quarter" idx="23"/>
          </p:nvPr>
        </p:nvSpPr>
        <p:spPr/>
        <p:txBody>
          <a:bodyPr anchor="ctr">
            <a:normAutofit/>
          </a:bodyPr>
          <a:lstStyle/>
          <a:p>
            <a:r>
              <a:rPr lang="en-CA" dirty="0"/>
              <a:t>This is why Anthropic introduced the </a:t>
            </a:r>
            <a:r>
              <a:rPr lang="en-CA" b="1" u="sng" dirty="0">
                <a:hlinkClick r:id="rId3"/>
              </a:rPr>
              <a:t>Model Context Protocol (MCP)</a:t>
            </a:r>
            <a:r>
              <a:rPr lang="en-CA" dirty="0"/>
              <a:t> in 2024.</a:t>
            </a:r>
            <a:br>
              <a:rPr lang="en-CA" dirty="0"/>
            </a:br>
            <a:endParaRPr lang="en-CA" dirty="0"/>
          </a:p>
          <a:p>
            <a:r>
              <a:rPr lang="en-CA" dirty="0"/>
              <a:t>The MCP is an </a:t>
            </a:r>
            <a:r>
              <a:rPr lang="en-CA" b="1" dirty="0"/>
              <a:t>open standard </a:t>
            </a:r>
            <a:r>
              <a:rPr lang="en-CA" dirty="0"/>
              <a:t>that defines how LLMs can interact with other tools (databases, tools and workflows).</a:t>
            </a:r>
            <a:br>
              <a:rPr lang="en-CA" dirty="0"/>
            </a:br>
            <a:endParaRPr lang="en-CA" dirty="0"/>
          </a:p>
          <a:p>
            <a:r>
              <a:rPr lang="en-CA" dirty="0"/>
              <a:t>Before this, each Generative AI and tool provider was offering a different way to integrate with AI systems: using this protocol allowed the software equivalent of the current USB-C port.</a:t>
            </a:r>
          </a:p>
        </p:txBody>
      </p:sp>
      <p:sp>
        <p:nvSpPr>
          <p:cNvPr id="6" name="Footer Placeholder 5">
            <a:extLst>
              <a:ext uri="{FF2B5EF4-FFF2-40B4-BE49-F238E27FC236}">
                <a16:creationId xmlns:a16="http://schemas.microsoft.com/office/drawing/2014/main" id="{9B85241C-1C97-6737-64B8-E4B57C8F3D81}"/>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B806F800-E472-5775-AAD8-60755C3E2B9C}"/>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7F80D064-A860-4B49-8F69-FC3A3481FED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FC39E666-75B9-B97E-B245-F6BEFC888409}"/>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3856786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8EFB7-E963-9395-A531-69D739FD135E}"/>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790C2CC-CDD4-EE5C-7342-6A191BA917B4}"/>
              </a:ext>
            </a:extLst>
          </p:cNvPr>
          <p:cNvPicPr>
            <a:picLocks noGrp="1"/>
          </p:cNvPicPr>
          <p:nvPr>
            <p:ph type="pic" sz="quarter" idx="13"/>
          </p:nvPr>
        </p:nvPicPr>
        <p:blipFill>
          <a:blip r:embed="rId2"/>
          <a:stretch/>
        </p:blipFill>
        <p:spPr>
          <a:xfrm>
            <a:off x="4703000" y="1632677"/>
            <a:ext cx="7489000" cy="4259079"/>
          </a:xfrm>
        </p:spPr>
      </p:pic>
      <p:sp>
        <p:nvSpPr>
          <p:cNvPr id="10" name="Title 9">
            <a:extLst>
              <a:ext uri="{FF2B5EF4-FFF2-40B4-BE49-F238E27FC236}">
                <a16:creationId xmlns:a16="http://schemas.microsoft.com/office/drawing/2014/main" id="{E56FEE43-6B5A-C517-C0B9-60CF8607E915}"/>
              </a:ext>
            </a:extLst>
          </p:cNvPr>
          <p:cNvSpPr>
            <a:spLocks noGrp="1"/>
          </p:cNvSpPr>
          <p:nvPr>
            <p:ph type="title"/>
          </p:nvPr>
        </p:nvSpPr>
        <p:spPr/>
        <p:txBody>
          <a:bodyPr/>
          <a:lstStyle/>
          <a:p>
            <a:r>
              <a:rPr lang="en-US" dirty="0"/>
              <a:t>Robots that act: agentic AI</a:t>
            </a:r>
          </a:p>
        </p:txBody>
      </p:sp>
      <p:sp>
        <p:nvSpPr>
          <p:cNvPr id="4" name="Slide Number Placeholder 3">
            <a:extLst>
              <a:ext uri="{FF2B5EF4-FFF2-40B4-BE49-F238E27FC236}">
                <a16:creationId xmlns:a16="http://schemas.microsoft.com/office/drawing/2014/main" id="{7D0AF04B-58B5-934F-2206-9F3BD76F4ED4}"/>
              </a:ext>
            </a:extLst>
          </p:cNvPr>
          <p:cNvSpPr>
            <a:spLocks noGrp="1"/>
          </p:cNvSpPr>
          <p:nvPr>
            <p:ph type="sldNum" sz="quarter" idx="22"/>
          </p:nvPr>
        </p:nvSpPr>
        <p:spPr/>
        <p:txBody>
          <a:bodyPr/>
          <a:lstStyle/>
          <a:p>
            <a:fld id="{0A1A0966-58B5-D140-B861-27719A32589F}" type="slidenum">
              <a:rPr lang="en-US" smtClean="0"/>
              <a:pPr/>
              <a:t>37</a:t>
            </a:fld>
            <a:endParaRPr lang="en-US"/>
          </a:p>
        </p:txBody>
      </p:sp>
      <p:sp>
        <p:nvSpPr>
          <p:cNvPr id="12" name="Content Placeholder 11">
            <a:extLst>
              <a:ext uri="{FF2B5EF4-FFF2-40B4-BE49-F238E27FC236}">
                <a16:creationId xmlns:a16="http://schemas.microsoft.com/office/drawing/2014/main" id="{61C95EAD-D702-65E8-7B0D-23796489D0F9}"/>
              </a:ext>
            </a:extLst>
          </p:cNvPr>
          <p:cNvSpPr>
            <a:spLocks noGrp="1"/>
          </p:cNvSpPr>
          <p:nvPr>
            <p:ph sz="quarter" idx="23"/>
          </p:nvPr>
        </p:nvSpPr>
        <p:spPr/>
        <p:txBody>
          <a:bodyPr anchor="ctr">
            <a:normAutofit/>
          </a:bodyPr>
          <a:lstStyle/>
          <a:p>
            <a:r>
              <a:rPr lang="en-CA" dirty="0"/>
              <a:t>Basically, an AI application (called a </a:t>
            </a:r>
            <a:r>
              <a:rPr lang="en-CA" b="1" u="sng" dirty="0"/>
              <a:t>"MCP client"</a:t>
            </a:r>
            <a:r>
              <a:rPr lang="en-CA" dirty="0"/>
              <a:t>) connects to resources exposed (locally or remotely) by developers through the MCP protocol. These resources are called </a:t>
            </a:r>
            <a:r>
              <a:rPr lang="en-CA" b="1" u="sng" dirty="0"/>
              <a:t>"MCP servers"</a:t>
            </a:r>
            <a:r>
              <a:rPr lang="en-CA" dirty="0"/>
              <a:t>.</a:t>
            </a:r>
            <a:br>
              <a:rPr lang="en-CA" dirty="0"/>
            </a:br>
            <a:endParaRPr lang="en-CA" dirty="0"/>
          </a:p>
          <a:p>
            <a:r>
              <a:rPr lang="en-CA" dirty="0"/>
              <a:t>That way, your client can either receive data from the servers (for example, get data from a database, an email server...) or trigger actions on these servers (therefore making them "agents").</a:t>
            </a:r>
          </a:p>
        </p:txBody>
      </p:sp>
      <p:sp>
        <p:nvSpPr>
          <p:cNvPr id="6" name="Footer Placeholder 5">
            <a:extLst>
              <a:ext uri="{FF2B5EF4-FFF2-40B4-BE49-F238E27FC236}">
                <a16:creationId xmlns:a16="http://schemas.microsoft.com/office/drawing/2014/main" id="{7EF4229F-2644-08E7-113D-344B496EC33A}"/>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6D02C3C5-9BF3-6388-F61F-75BDE04393F2}"/>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8C6C5F2B-DF5A-8DB7-BD7F-F10F7EC14C97}"/>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A7A69A8E-11FF-B9CD-9B50-8F00B2DDA9AE}"/>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3188586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173F8-E5D4-7B93-3817-4EB7EFF2A9FF}"/>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A0F6853-1972-8345-4C49-5F6F11D34269}"/>
              </a:ext>
            </a:extLst>
          </p:cNvPr>
          <p:cNvPicPr>
            <a:picLocks noGrp="1"/>
          </p:cNvPicPr>
          <p:nvPr>
            <p:ph type="pic" sz="quarter" idx="13"/>
          </p:nvPr>
        </p:nvPicPr>
        <p:blipFill>
          <a:blip r:embed="rId2"/>
          <a:stretch/>
        </p:blipFill>
        <p:spPr>
          <a:xfrm>
            <a:off x="4775200" y="248920"/>
            <a:ext cx="7416800" cy="6223000"/>
          </a:xfrm>
        </p:spPr>
      </p:pic>
      <p:sp>
        <p:nvSpPr>
          <p:cNvPr id="10" name="Title 9">
            <a:extLst>
              <a:ext uri="{FF2B5EF4-FFF2-40B4-BE49-F238E27FC236}">
                <a16:creationId xmlns:a16="http://schemas.microsoft.com/office/drawing/2014/main" id="{25796056-8114-E51A-FE40-C298CFE33CAF}"/>
              </a:ext>
            </a:extLst>
          </p:cNvPr>
          <p:cNvSpPr>
            <a:spLocks noGrp="1"/>
          </p:cNvSpPr>
          <p:nvPr>
            <p:ph type="title"/>
          </p:nvPr>
        </p:nvSpPr>
        <p:spPr/>
        <p:txBody>
          <a:bodyPr/>
          <a:lstStyle/>
          <a:p>
            <a:r>
              <a:rPr lang="en-US" dirty="0"/>
              <a:t>Robots that act: agentic AI</a:t>
            </a:r>
          </a:p>
        </p:txBody>
      </p:sp>
      <p:sp>
        <p:nvSpPr>
          <p:cNvPr id="4" name="Slide Number Placeholder 3">
            <a:extLst>
              <a:ext uri="{FF2B5EF4-FFF2-40B4-BE49-F238E27FC236}">
                <a16:creationId xmlns:a16="http://schemas.microsoft.com/office/drawing/2014/main" id="{FC81FC1F-9F99-A462-212B-0190044D243D}"/>
              </a:ext>
            </a:extLst>
          </p:cNvPr>
          <p:cNvSpPr>
            <a:spLocks noGrp="1"/>
          </p:cNvSpPr>
          <p:nvPr>
            <p:ph type="sldNum" sz="quarter" idx="22"/>
          </p:nvPr>
        </p:nvSpPr>
        <p:spPr/>
        <p:txBody>
          <a:bodyPr/>
          <a:lstStyle/>
          <a:p>
            <a:fld id="{0A1A0966-58B5-D140-B861-27719A32589F}" type="slidenum">
              <a:rPr lang="en-US" smtClean="0"/>
              <a:pPr/>
              <a:t>38</a:t>
            </a:fld>
            <a:endParaRPr lang="en-US"/>
          </a:p>
        </p:txBody>
      </p:sp>
      <p:sp>
        <p:nvSpPr>
          <p:cNvPr id="12" name="Content Placeholder 11">
            <a:extLst>
              <a:ext uri="{FF2B5EF4-FFF2-40B4-BE49-F238E27FC236}">
                <a16:creationId xmlns:a16="http://schemas.microsoft.com/office/drawing/2014/main" id="{43DF61B7-F5DA-E8C1-8D13-B7557779DA8A}"/>
              </a:ext>
            </a:extLst>
          </p:cNvPr>
          <p:cNvSpPr>
            <a:spLocks noGrp="1"/>
          </p:cNvSpPr>
          <p:nvPr>
            <p:ph sz="quarter" idx="23"/>
          </p:nvPr>
        </p:nvSpPr>
        <p:spPr/>
        <p:txBody>
          <a:bodyPr anchor="ctr">
            <a:normAutofit/>
          </a:bodyPr>
          <a:lstStyle/>
          <a:p>
            <a:r>
              <a:rPr lang="en-CA" dirty="0"/>
              <a:t>As you can imagine, these agentic systems can interact together.</a:t>
            </a:r>
            <a:br>
              <a:rPr lang="en-CA" dirty="0"/>
            </a:br>
            <a:endParaRPr lang="en-CA" dirty="0"/>
          </a:p>
          <a:p>
            <a:r>
              <a:rPr lang="en-CA" dirty="0"/>
              <a:t>For example, an agent used to plan a trip could be interacting with:</a:t>
            </a:r>
          </a:p>
          <a:p>
            <a:pPr lvl="1"/>
            <a:r>
              <a:rPr lang="en-CA" sz="2000" dirty="0"/>
              <a:t>A flight booking agent</a:t>
            </a:r>
          </a:p>
          <a:p>
            <a:pPr lvl="1"/>
            <a:r>
              <a:rPr lang="en-CA" sz="2000" dirty="0"/>
              <a:t>A hotel reservation agent</a:t>
            </a:r>
          </a:p>
          <a:p>
            <a:pPr lvl="1"/>
            <a:r>
              <a:rPr lang="en-CA" sz="2000" dirty="0"/>
              <a:t>An agent for local tour recommendations</a:t>
            </a:r>
          </a:p>
          <a:p>
            <a:pPr lvl="1"/>
            <a:r>
              <a:rPr lang="en-CA" sz="2000" dirty="0"/>
              <a:t>A currency conversion agent</a:t>
            </a:r>
          </a:p>
        </p:txBody>
      </p:sp>
      <p:sp>
        <p:nvSpPr>
          <p:cNvPr id="6" name="Footer Placeholder 5">
            <a:extLst>
              <a:ext uri="{FF2B5EF4-FFF2-40B4-BE49-F238E27FC236}">
                <a16:creationId xmlns:a16="http://schemas.microsoft.com/office/drawing/2014/main" id="{A7A24ABA-6381-F47A-DAB1-5D24F5B428B9}"/>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8DA7DEA8-C10B-7CA6-56BB-3556C7EC4AD1}"/>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7A1FE539-A432-07CB-8656-5951F6054878}"/>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0B5C930A-12DA-7496-3642-2DDE510E7BA7}"/>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4095235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0D75-E074-193E-23BD-2B0FD4E39950}"/>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E88B407-42AF-20E2-F1FF-5EB41D23A974}"/>
              </a:ext>
            </a:extLst>
          </p:cNvPr>
          <p:cNvPicPr>
            <a:picLocks noGrp="1" noChangeAspect="1"/>
          </p:cNvPicPr>
          <p:nvPr>
            <p:ph type="pic" sz="quarter" idx="13"/>
          </p:nvPr>
        </p:nvPicPr>
        <p:blipFill>
          <a:blip r:embed="rId2"/>
          <a:stretch/>
        </p:blipFill>
        <p:spPr>
          <a:xfrm>
            <a:off x="5376451" y="934987"/>
            <a:ext cx="6686078" cy="4988026"/>
          </a:xfrm>
        </p:spPr>
      </p:pic>
      <p:sp>
        <p:nvSpPr>
          <p:cNvPr id="10" name="Title 9">
            <a:extLst>
              <a:ext uri="{FF2B5EF4-FFF2-40B4-BE49-F238E27FC236}">
                <a16:creationId xmlns:a16="http://schemas.microsoft.com/office/drawing/2014/main" id="{E7A5FE6E-32D8-016A-3A54-57A2B4D01450}"/>
              </a:ext>
            </a:extLst>
          </p:cNvPr>
          <p:cNvSpPr>
            <a:spLocks noGrp="1"/>
          </p:cNvSpPr>
          <p:nvPr>
            <p:ph type="title"/>
          </p:nvPr>
        </p:nvSpPr>
        <p:spPr/>
        <p:txBody>
          <a:bodyPr/>
          <a:lstStyle/>
          <a:p>
            <a:r>
              <a:rPr lang="en-US" dirty="0"/>
              <a:t>Robots that act: agentic AI</a:t>
            </a:r>
          </a:p>
        </p:txBody>
      </p:sp>
      <p:sp>
        <p:nvSpPr>
          <p:cNvPr id="4" name="Slide Number Placeholder 3">
            <a:extLst>
              <a:ext uri="{FF2B5EF4-FFF2-40B4-BE49-F238E27FC236}">
                <a16:creationId xmlns:a16="http://schemas.microsoft.com/office/drawing/2014/main" id="{A5C9B0CA-9310-C550-2AB5-F9FE0919C7C2}"/>
              </a:ext>
            </a:extLst>
          </p:cNvPr>
          <p:cNvSpPr>
            <a:spLocks noGrp="1"/>
          </p:cNvSpPr>
          <p:nvPr>
            <p:ph type="sldNum" sz="quarter" idx="22"/>
          </p:nvPr>
        </p:nvSpPr>
        <p:spPr/>
        <p:txBody>
          <a:bodyPr/>
          <a:lstStyle/>
          <a:p>
            <a:fld id="{0A1A0966-58B5-D140-B861-27719A32589F}" type="slidenum">
              <a:rPr lang="en-US" smtClean="0"/>
              <a:pPr/>
              <a:t>39</a:t>
            </a:fld>
            <a:endParaRPr lang="en-US"/>
          </a:p>
        </p:txBody>
      </p:sp>
      <p:sp>
        <p:nvSpPr>
          <p:cNvPr id="12" name="Content Placeholder 11">
            <a:extLst>
              <a:ext uri="{FF2B5EF4-FFF2-40B4-BE49-F238E27FC236}">
                <a16:creationId xmlns:a16="http://schemas.microsoft.com/office/drawing/2014/main" id="{2A3C121B-B68E-1E53-D6F0-D6D5C6B7571F}"/>
              </a:ext>
            </a:extLst>
          </p:cNvPr>
          <p:cNvSpPr>
            <a:spLocks noGrp="1"/>
          </p:cNvSpPr>
          <p:nvPr>
            <p:ph sz="quarter" idx="23"/>
          </p:nvPr>
        </p:nvSpPr>
        <p:spPr/>
        <p:txBody>
          <a:bodyPr anchor="ctr">
            <a:normAutofit/>
          </a:bodyPr>
          <a:lstStyle/>
          <a:p>
            <a:r>
              <a:rPr lang="en-CA" dirty="0"/>
              <a:t>We could wrap each agent as a MCP server but MCP communications are usually stateless and perform specific actions. Using a different protocol for agent to agent (A2A) systems allows more flexibility in the </a:t>
            </a:r>
            <a:r>
              <a:rPr lang="en-CA" b="1" u="sng" dirty="0"/>
              <a:t>interactions between components that are closer to peers than client/servers</a:t>
            </a:r>
            <a:r>
              <a:rPr lang="en-CA" dirty="0"/>
              <a:t>.</a:t>
            </a:r>
            <a:br>
              <a:rPr lang="en-CA" dirty="0"/>
            </a:br>
            <a:endParaRPr lang="en-CA" dirty="0"/>
          </a:p>
          <a:p>
            <a:r>
              <a:rPr lang="en-CA" dirty="0"/>
              <a:t>This is why Google suggested the </a:t>
            </a:r>
            <a:r>
              <a:rPr lang="en-CA" b="1" u="sng" dirty="0">
                <a:hlinkClick r:id="rId3"/>
              </a:rPr>
              <a:t>A2A Protocol</a:t>
            </a:r>
            <a:r>
              <a:rPr lang="en-CA" dirty="0"/>
              <a:t> in 2025.</a:t>
            </a:r>
          </a:p>
        </p:txBody>
      </p:sp>
      <p:sp>
        <p:nvSpPr>
          <p:cNvPr id="6" name="Footer Placeholder 5">
            <a:extLst>
              <a:ext uri="{FF2B5EF4-FFF2-40B4-BE49-F238E27FC236}">
                <a16:creationId xmlns:a16="http://schemas.microsoft.com/office/drawing/2014/main" id="{4E3A0298-B084-7F1B-61F4-0E9C036E9D1A}"/>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CE71FC4C-6D32-C77A-8523-BDDD7F996748}"/>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A32A25E7-A22E-3855-7B58-812D0C02F3B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CE4D06A8-EFA2-0F2B-E520-A12CFDE5A4CE}"/>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226836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64B21-3455-4E23-3EEE-37A82E13CB9E}"/>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3C2EA21-2DFA-62A5-3601-68D0D3EDFF89}"/>
              </a:ext>
            </a:extLst>
          </p:cNvPr>
          <p:cNvPicPr>
            <a:picLocks noGrp="1" noChangeAspect="1"/>
          </p:cNvPicPr>
          <p:nvPr>
            <p:ph type="pic" sz="quarter" idx="13"/>
          </p:nvPr>
        </p:nvPicPr>
        <p:blipFill>
          <a:blip r:embed="rId2"/>
          <a:srcRect l="13357" r="13357"/>
          <a:stretch/>
        </p:blipFill>
        <p:spPr/>
      </p:pic>
      <p:sp>
        <p:nvSpPr>
          <p:cNvPr id="10" name="Title 9">
            <a:extLst>
              <a:ext uri="{FF2B5EF4-FFF2-40B4-BE49-F238E27FC236}">
                <a16:creationId xmlns:a16="http://schemas.microsoft.com/office/drawing/2014/main" id="{090678C9-3C9D-50E1-E296-4F2C972E8358}"/>
              </a:ext>
            </a:extLst>
          </p:cNvPr>
          <p:cNvSpPr>
            <a:spLocks noGrp="1"/>
          </p:cNvSpPr>
          <p:nvPr>
            <p:ph type="title"/>
          </p:nvPr>
        </p:nvSpPr>
        <p:spPr/>
        <p:txBody>
          <a:bodyPr/>
          <a:lstStyle/>
          <a:p>
            <a:r>
              <a:rPr lang="en-US" b="1" dirty="0"/>
              <a:t>Before we start</a:t>
            </a:r>
          </a:p>
        </p:txBody>
      </p:sp>
      <p:sp>
        <p:nvSpPr>
          <p:cNvPr id="4" name="Slide Number Placeholder 3">
            <a:extLst>
              <a:ext uri="{FF2B5EF4-FFF2-40B4-BE49-F238E27FC236}">
                <a16:creationId xmlns:a16="http://schemas.microsoft.com/office/drawing/2014/main" id="{521328BC-08E3-2F88-B044-4676E784710E}"/>
              </a:ext>
            </a:extLst>
          </p:cNvPr>
          <p:cNvSpPr>
            <a:spLocks noGrp="1"/>
          </p:cNvSpPr>
          <p:nvPr>
            <p:ph type="sldNum" sz="quarter" idx="22"/>
          </p:nvPr>
        </p:nvSpPr>
        <p:spPr/>
        <p:txBody>
          <a:bodyPr/>
          <a:lstStyle/>
          <a:p>
            <a:fld id="{0A1A0966-58B5-D140-B861-27719A32589F}" type="slidenum">
              <a:rPr lang="en-US" smtClean="0"/>
              <a:pPr/>
              <a:t>4</a:t>
            </a:fld>
            <a:endParaRPr lang="en-US"/>
          </a:p>
        </p:txBody>
      </p:sp>
      <p:sp>
        <p:nvSpPr>
          <p:cNvPr id="12" name="Content Placeholder 11">
            <a:extLst>
              <a:ext uri="{FF2B5EF4-FFF2-40B4-BE49-F238E27FC236}">
                <a16:creationId xmlns:a16="http://schemas.microsoft.com/office/drawing/2014/main" id="{CD7E2691-1C6B-1216-9B53-89CCA9FD565C}"/>
              </a:ext>
            </a:extLst>
          </p:cNvPr>
          <p:cNvSpPr>
            <a:spLocks noGrp="1"/>
          </p:cNvSpPr>
          <p:nvPr>
            <p:ph sz="quarter" idx="23"/>
          </p:nvPr>
        </p:nvSpPr>
        <p:spPr/>
        <p:txBody>
          <a:bodyPr/>
          <a:lstStyle/>
          <a:p>
            <a:pPr marL="0" indent="0">
              <a:buNone/>
            </a:pPr>
            <a:r>
              <a:rPr lang="en-CA" dirty="0"/>
              <a:t>Go to the Dynatrace HUB and search for “</a:t>
            </a:r>
            <a:r>
              <a:rPr lang="en-CA" b="1" u="sng" dirty="0"/>
              <a:t>AI Observability</a:t>
            </a:r>
            <a:r>
              <a:rPr lang="en-CA" dirty="0"/>
              <a:t>”.</a:t>
            </a:r>
          </a:p>
          <a:p>
            <a:pPr marL="0" indent="0">
              <a:buNone/>
            </a:pPr>
            <a:endParaRPr lang="en-US" dirty="0"/>
          </a:p>
          <a:p>
            <a:pPr marL="457200" indent="-457200">
              <a:buFont typeface="+mj-lt"/>
              <a:buAutoNum type="arabicPeriod"/>
            </a:pPr>
            <a:r>
              <a:rPr lang="en-CA" dirty="0"/>
              <a:t>Install the App and open it.</a:t>
            </a:r>
          </a:p>
          <a:p>
            <a:pPr marL="457200" indent="-457200">
              <a:buFont typeface="+mj-lt"/>
              <a:buAutoNum type="arabicPeriod"/>
            </a:pPr>
            <a:r>
              <a:rPr lang="en-CA" dirty="0"/>
              <a:t>On the top right, click on + Connection</a:t>
            </a:r>
          </a:p>
          <a:p>
            <a:pPr marL="457200" indent="-457200">
              <a:buFont typeface="+mj-lt"/>
              <a:buAutoNum type="arabicPeriod"/>
            </a:pPr>
            <a:r>
              <a:rPr lang="en-CA" dirty="0"/>
              <a:t>Click on generate Token.</a:t>
            </a:r>
          </a:p>
          <a:p>
            <a:pPr marL="457200" indent="-457200">
              <a:buFont typeface="+mj-lt"/>
              <a:buAutoNum type="arabicPeriod"/>
            </a:pPr>
            <a:r>
              <a:rPr lang="en-CA" dirty="0"/>
              <a:t>Copy the generated token to the clipboard</a:t>
            </a:r>
          </a:p>
          <a:p>
            <a:pPr marL="457200" indent="-457200">
              <a:buFont typeface="+mj-lt"/>
              <a:buAutoNum type="arabicPeriod"/>
            </a:pPr>
            <a:r>
              <a:rPr lang="en-CA" dirty="0"/>
              <a:t>Follow the wizard (optional)</a:t>
            </a:r>
          </a:p>
          <a:p>
            <a:pPr marL="457200" indent="-457200">
              <a:buFont typeface="+mj-lt"/>
              <a:buAutoNum type="arabicPeriod"/>
            </a:pPr>
            <a:r>
              <a:rPr lang="en-CA" dirty="0"/>
              <a:t>We are now ready to use it in the next step.</a:t>
            </a:r>
          </a:p>
          <a:p>
            <a:pPr marL="457200" indent="-457200">
              <a:buFont typeface="+mj-lt"/>
              <a:buAutoNum type="arabicPeriod"/>
            </a:pPr>
            <a:endParaRPr lang="en-CA" dirty="0"/>
          </a:p>
          <a:p>
            <a:pPr marL="0" indent="0">
              <a:buNone/>
            </a:pPr>
            <a:endParaRPr lang="en-US" dirty="0"/>
          </a:p>
        </p:txBody>
      </p:sp>
      <p:sp>
        <p:nvSpPr>
          <p:cNvPr id="6" name="Footer Placeholder 5">
            <a:extLst>
              <a:ext uri="{FF2B5EF4-FFF2-40B4-BE49-F238E27FC236}">
                <a16:creationId xmlns:a16="http://schemas.microsoft.com/office/drawing/2014/main" id="{89468B6C-76CE-9823-D02C-B910AC2D42B5}"/>
              </a:ext>
            </a:extLst>
          </p:cNvPr>
          <p:cNvSpPr>
            <a:spLocks noGrp="1"/>
          </p:cNvSpPr>
          <p:nvPr>
            <p:ph type="ftr" sz="quarter" idx="25"/>
          </p:nvPr>
        </p:nvSpPr>
        <p:spPr/>
        <p:txBody>
          <a:bodyPr/>
          <a:lstStyle/>
          <a:p>
            <a:r>
              <a:rPr lang="en-US"/>
              <a:t>CONFIDENTIAL</a:t>
            </a:r>
          </a:p>
        </p:txBody>
      </p:sp>
      <p:grpSp>
        <p:nvGrpSpPr>
          <p:cNvPr id="7" name="Group 6">
            <a:extLst>
              <a:ext uri="{FF2B5EF4-FFF2-40B4-BE49-F238E27FC236}">
                <a16:creationId xmlns:a16="http://schemas.microsoft.com/office/drawing/2014/main" id="{792A0F30-510D-2EEC-C7B7-319A1D9EE2FF}"/>
              </a:ext>
            </a:extLst>
          </p:cNvPr>
          <p:cNvGrpSpPr/>
          <p:nvPr/>
        </p:nvGrpSpPr>
        <p:grpSpPr>
          <a:xfrm>
            <a:off x="12328207" y="-10758"/>
            <a:ext cx="1973057" cy="3229446"/>
            <a:chOff x="12328207" y="-10758"/>
            <a:chExt cx="1973057" cy="3229446"/>
          </a:xfrm>
        </p:grpSpPr>
        <p:sp>
          <p:nvSpPr>
            <p:cNvPr id="8" name="Rectangle 14">
              <a:extLst>
                <a:ext uri="{FF2B5EF4-FFF2-40B4-BE49-F238E27FC236}">
                  <a16:creationId xmlns:a16="http://schemas.microsoft.com/office/drawing/2014/main" id="{793B5D8B-E1F4-0872-C5D9-CF11959A2E1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9" name="Rectangle 8">
              <a:extLst>
                <a:ext uri="{FF2B5EF4-FFF2-40B4-BE49-F238E27FC236}">
                  <a16:creationId xmlns:a16="http://schemas.microsoft.com/office/drawing/2014/main" id="{BBC8F057-5F62-EDDB-2026-5A1D135918FD}"/>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pic>
        <p:nvPicPr>
          <p:cNvPr id="2" name="Picture Placeholder 2">
            <a:extLst>
              <a:ext uri="{FF2B5EF4-FFF2-40B4-BE49-F238E27FC236}">
                <a16:creationId xmlns:a16="http://schemas.microsoft.com/office/drawing/2014/main" id="{B502CE09-6DB4-7169-4E7F-A0341B920403}"/>
              </a:ext>
            </a:extLst>
          </p:cNvPr>
          <p:cNvPicPr>
            <a:picLocks noChangeAspect="1"/>
          </p:cNvPicPr>
          <p:nvPr/>
        </p:nvPicPr>
        <p:blipFill>
          <a:blip r:embed="rId3"/>
          <a:stretch/>
        </p:blipFill>
        <p:spPr>
          <a:xfrm>
            <a:off x="5917822" y="123565"/>
            <a:ext cx="5507624" cy="6509010"/>
          </a:xfrm>
          <a:prstGeom prst="rect">
            <a:avLst/>
          </a:prstGeom>
          <a:noFill/>
        </p:spPr>
      </p:pic>
    </p:spTree>
    <p:extLst>
      <p:ext uri="{BB962C8B-B14F-4D97-AF65-F5344CB8AC3E}">
        <p14:creationId xmlns:p14="http://schemas.microsoft.com/office/powerpoint/2010/main" val="371599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70AD-AB82-0856-D05A-C2A1A982E9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80B10E-43D6-597F-F244-42749331D253}"/>
              </a:ext>
            </a:extLst>
          </p:cNvPr>
          <p:cNvSpPr>
            <a:spLocks noGrp="1"/>
          </p:cNvSpPr>
          <p:nvPr>
            <p:ph type="ctrTitle"/>
          </p:nvPr>
        </p:nvSpPr>
        <p:spPr/>
        <p:txBody>
          <a:bodyPr/>
          <a:lstStyle/>
          <a:p>
            <a:r>
              <a:rPr lang="en-US" dirty="0"/>
              <a:t>Let’s do some coding now!</a:t>
            </a:r>
          </a:p>
        </p:txBody>
      </p:sp>
      <p:sp>
        <p:nvSpPr>
          <p:cNvPr id="5" name="Subtitle 4">
            <a:extLst>
              <a:ext uri="{FF2B5EF4-FFF2-40B4-BE49-F238E27FC236}">
                <a16:creationId xmlns:a16="http://schemas.microsoft.com/office/drawing/2014/main" id="{D763BBAC-3868-530E-A50A-72377A73BF33}"/>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3038941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6A265-1439-4EDC-6075-E4246677D3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01EA2-D80E-69FE-7EAA-16C4A4A9A5E9}"/>
              </a:ext>
            </a:extLst>
          </p:cNvPr>
          <p:cNvSpPr>
            <a:spLocks noGrp="1"/>
          </p:cNvSpPr>
          <p:nvPr>
            <p:ph type="ctrTitle"/>
          </p:nvPr>
        </p:nvSpPr>
        <p:spPr/>
        <p:txBody>
          <a:bodyPr/>
          <a:lstStyle/>
          <a:p>
            <a:r>
              <a:rPr lang="en-US" dirty="0"/>
              <a:t>Introducing our demo application</a:t>
            </a:r>
          </a:p>
        </p:txBody>
      </p:sp>
      <p:sp>
        <p:nvSpPr>
          <p:cNvPr id="5" name="Subtitle 4">
            <a:extLst>
              <a:ext uri="{FF2B5EF4-FFF2-40B4-BE49-F238E27FC236}">
                <a16:creationId xmlns:a16="http://schemas.microsoft.com/office/drawing/2014/main" id="{633A154D-DD2B-8933-E92B-5513AF22ED42}"/>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1856559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B65B3-7B7E-F6DB-0BCA-9053D0EAC80B}"/>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A8A8935-9E70-5B91-849A-4A9127E8C036}"/>
              </a:ext>
            </a:extLst>
          </p:cNvPr>
          <p:cNvPicPr>
            <a:picLocks noGrp="1" noChangeAspect="1"/>
          </p:cNvPicPr>
          <p:nvPr>
            <p:ph type="pic" sz="quarter" idx="13"/>
          </p:nvPr>
        </p:nvPicPr>
        <p:blipFill>
          <a:blip r:embed="rId2"/>
          <a:stretch/>
        </p:blipFill>
        <p:spPr>
          <a:xfrm>
            <a:off x="5539002" y="1811867"/>
            <a:ext cx="6620758" cy="3569758"/>
          </a:xfrm>
        </p:spPr>
      </p:pic>
      <p:sp>
        <p:nvSpPr>
          <p:cNvPr id="10" name="Title 9">
            <a:extLst>
              <a:ext uri="{FF2B5EF4-FFF2-40B4-BE49-F238E27FC236}">
                <a16:creationId xmlns:a16="http://schemas.microsoft.com/office/drawing/2014/main" id="{B15E12A6-7497-51B2-5607-6F49198C2FDF}"/>
              </a:ext>
            </a:extLst>
          </p:cNvPr>
          <p:cNvSpPr>
            <a:spLocks noGrp="1"/>
          </p:cNvSpPr>
          <p:nvPr>
            <p:ph type="title"/>
          </p:nvPr>
        </p:nvSpPr>
        <p:spPr/>
        <p:txBody>
          <a:bodyPr>
            <a:normAutofit fontScale="90000"/>
          </a:bodyPr>
          <a:lstStyle/>
          <a:p>
            <a:r>
              <a:rPr lang="en-US" dirty="0"/>
              <a:t>Introducing our demo application</a:t>
            </a:r>
          </a:p>
        </p:txBody>
      </p:sp>
      <p:sp>
        <p:nvSpPr>
          <p:cNvPr id="4" name="Slide Number Placeholder 3">
            <a:extLst>
              <a:ext uri="{FF2B5EF4-FFF2-40B4-BE49-F238E27FC236}">
                <a16:creationId xmlns:a16="http://schemas.microsoft.com/office/drawing/2014/main" id="{1C9C52F4-13AC-22BC-90A6-363592CB3236}"/>
              </a:ext>
            </a:extLst>
          </p:cNvPr>
          <p:cNvSpPr>
            <a:spLocks noGrp="1"/>
          </p:cNvSpPr>
          <p:nvPr>
            <p:ph type="sldNum" sz="quarter" idx="22"/>
          </p:nvPr>
        </p:nvSpPr>
        <p:spPr/>
        <p:txBody>
          <a:bodyPr/>
          <a:lstStyle/>
          <a:p>
            <a:fld id="{0A1A0966-58B5-D140-B861-27719A32589F}" type="slidenum">
              <a:rPr lang="en-US" smtClean="0"/>
              <a:pPr/>
              <a:t>42</a:t>
            </a:fld>
            <a:endParaRPr lang="en-US"/>
          </a:p>
        </p:txBody>
      </p:sp>
      <p:sp>
        <p:nvSpPr>
          <p:cNvPr id="12" name="Content Placeholder 11">
            <a:extLst>
              <a:ext uri="{FF2B5EF4-FFF2-40B4-BE49-F238E27FC236}">
                <a16:creationId xmlns:a16="http://schemas.microsoft.com/office/drawing/2014/main" id="{A9F7F782-5BD8-78F3-30C1-CBC9BEF23A96}"/>
              </a:ext>
            </a:extLst>
          </p:cNvPr>
          <p:cNvSpPr>
            <a:spLocks noGrp="1"/>
          </p:cNvSpPr>
          <p:nvPr>
            <p:ph sz="quarter" idx="23"/>
          </p:nvPr>
        </p:nvSpPr>
        <p:spPr/>
        <p:txBody>
          <a:bodyPr anchor="ctr"/>
          <a:lstStyle/>
          <a:p>
            <a:pPr marL="0" indent="0">
              <a:buNone/>
            </a:pPr>
            <a:r>
              <a:rPr lang="en-CA" dirty="0"/>
              <a:t>The application is a basic implementation of AI technologies where the user can type the name of a city and then the AI will give back a travel advice depending on the selected Mode enhancing the user input.</a:t>
            </a:r>
          </a:p>
        </p:txBody>
      </p:sp>
      <p:sp>
        <p:nvSpPr>
          <p:cNvPr id="6" name="Footer Placeholder 5">
            <a:extLst>
              <a:ext uri="{FF2B5EF4-FFF2-40B4-BE49-F238E27FC236}">
                <a16:creationId xmlns:a16="http://schemas.microsoft.com/office/drawing/2014/main" id="{EB1B3AB4-15CF-2528-3A05-BDC07B4531DA}"/>
              </a:ext>
            </a:extLst>
          </p:cNvPr>
          <p:cNvSpPr>
            <a:spLocks noGrp="1"/>
          </p:cNvSpPr>
          <p:nvPr>
            <p:ph type="ftr" sz="quarter" idx="25"/>
          </p:nvPr>
        </p:nvSpPr>
        <p:spPr/>
        <p:txBody>
          <a:bodyPr/>
          <a:lstStyle/>
          <a:p>
            <a:r>
              <a:rPr lang="en-US"/>
              <a:t>CONFIDENTIAL</a:t>
            </a:r>
          </a:p>
        </p:txBody>
      </p:sp>
    </p:spTree>
    <p:extLst>
      <p:ext uri="{BB962C8B-B14F-4D97-AF65-F5344CB8AC3E}">
        <p14:creationId xmlns:p14="http://schemas.microsoft.com/office/powerpoint/2010/main" val="3517322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40166-625C-0490-9D64-07FC207EAF95}"/>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17AB371-1F76-BD23-49ED-513F42ED9B70}"/>
              </a:ext>
            </a:extLst>
          </p:cNvPr>
          <p:cNvPicPr>
            <a:picLocks noGrp="1" noChangeAspect="1"/>
          </p:cNvPicPr>
          <p:nvPr>
            <p:ph type="pic" sz="quarter" idx="13"/>
          </p:nvPr>
        </p:nvPicPr>
        <p:blipFill>
          <a:blip r:embed="rId3"/>
          <a:srcRect/>
          <a:stretch/>
        </p:blipFill>
        <p:spPr>
          <a:xfrm>
            <a:off x="5539002" y="1811867"/>
            <a:ext cx="6620758" cy="3569758"/>
          </a:xfrm>
        </p:spPr>
      </p:pic>
      <p:sp>
        <p:nvSpPr>
          <p:cNvPr id="10" name="Title 9">
            <a:extLst>
              <a:ext uri="{FF2B5EF4-FFF2-40B4-BE49-F238E27FC236}">
                <a16:creationId xmlns:a16="http://schemas.microsoft.com/office/drawing/2014/main" id="{3766CE4D-B561-AA21-46BD-F8CEAE1FEBC7}"/>
              </a:ext>
            </a:extLst>
          </p:cNvPr>
          <p:cNvSpPr>
            <a:spLocks noGrp="1"/>
          </p:cNvSpPr>
          <p:nvPr>
            <p:ph type="title"/>
          </p:nvPr>
        </p:nvSpPr>
        <p:spPr/>
        <p:txBody>
          <a:bodyPr>
            <a:normAutofit fontScale="90000"/>
          </a:bodyPr>
          <a:lstStyle/>
          <a:p>
            <a:r>
              <a:rPr lang="en-US" dirty="0"/>
              <a:t>Introducing our demo application</a:t>
            </a:r>
          </a:p>
        </p:txBody>
      </p:sp>
      <p:sp>
        <p:nvSpPr>
          <p:cNvPr id="4" name="Slide Number Placeholder 3">
            <a:extLst>
              <a:ext uri="{FF2B5EF4-FFF2-40B4-BE49-F238E27FC236}">
                <a16:creationId xmlns:a16="http://schemas.microsoft.com/office/drawing/2014/main" id="{AE197B7D-E1E0-5354-7F3E-07DE47A31433}"/>
              </a:ext>
            </a:extLst>
          </p:cNvPr>
          <p:cNvSpPr>
            <a:spLocks noGrp="1"/>
          </p:cNvSpPr>
          <p:nvPr>
            <p:ph type="sldNum" sz="quarter" idx="22"/>
          </p:nvPr>
        </p:nvSpPr>
        <p:spPr/>
        <p:txBody>
          <a:bodyPr/>
          <a:lstStyle/>
          <a:p>
            <a:fld id="{0A1A0966-58B5-D140-B861-27719A32589F}" type="slidenum">
              <a:rPr lang="en-US" smtClean="0"/>
              <a:pPr/>
              <a:t>43</a:t>
            </a:fld>
            <a:endParaRPr lang="en-US"/>
          </a:p>
        </p:txBody>
      </p:sp>
      <p:sp>
        <p:nvSpPr>
          <p:cNvPr id="12" name="Content Placeholder 11">
            <a:extLst>
              <a:ext uri="{FF2B5EF4-FFF2-40B4-BE49-F238E27FC236}">
                <a16:creationId xmlns:a16="http://schemas.microsoft.com/office/drawing/2014/main" id="{60F01E25-163E-8467-198F-24CF493E397F}"/>
              </a:ext>
            </a:extLst>
          </p:cNvPr>
          <p:cNvSpPr>
            <a:spLocks noGrp="1"/>
          </p:cNvSpPr>
          <p:nvPr>
            <p:ph sz="quarter" idx="23"/>
          </p:nvPr>
        </p:nvSpPr>
        <p:spPr/>
        <p:txBody>
          <a:bodyPr anchor="ctr"/>
          <a:lstStyle/>
          <a:p>
            <a:pPr marL="0" indent="0">
              <a:buNone/>
            </a:pPr>
            <a:r>
              <a:rPr lang="en-CA" dirty="0"/>
              <a:t>In our AI Travel Advisor App, the RAG pipeline is built using </a:t>
            </a:r>
            <a:r>
              <a:rPr lang="en-CA" b="1" dirty="0" err="1"/>
              <a:t>LangChain</a:t>
            </a:r>
            <a:r>
              <a:rPr lang="en-CA" dirty="0"/>
              <a:t>, with </a:t>
            </a:r>
            <a:r>
              <a:rPr lang="en-CA" b="1" dirty="0" err="1"/>
              <a:t>Ollama</a:t>
            </a:r>
            <a:r>
              <a:rPr lang="en-CA" dirty="0"/>
              <a:t> as the underlying LLM.</a:t>
            </a:r>
          </a:p>
          <a:p>
            <a:pPr marL="0" indent="0">
              <a:buNone/>
            </a:pPr>
            <a:r>
              <a:rPr lang="en-CA" dirty="0"/>
              <a:t>The retrieval step reaches out to </a:t>
            </a:r>
            <a:r>
              <a:rPr lang="en-CA" b="1" dirty="0" err="1"/>
              <a:t>Weaviate</a:t>
            </a:r>
            <a:r>
              <a:rPr lang="en-CA" dirty="0"/>
              <a:t>, our vector database, to query for documents relevant to the prompt in input.</a:t>
            </a:r>
          </a:p>
          <a:p>
            <a:pPr marL="0" indent="0">
              <a:buNone/>
            </a:pPr>
            <a:endParaRPr lang="en-CA" dirty="0"/>
          </a:p>
          <a:p>
            <a:pPr marL="0" indent="0">
              <a:buNone/>
            </a:pPr>
            <a:r>
              <a:rPr lang="en-CA" dirty="0"/>
              <a:t>⚠️ Let’s do some searches for “Sydney” or “Bali”, with and without RAG!</a:t>
            </a:r>
          </a:p>
        </p:txBody>
      </p:sp>
      <p:sp>
        <p:nvSpPr>
          <p:cNvPr id="6" name="Footer Placeholder 5">
            <a:extLst>
              <a:ext uri="{FF2B5EF4-FFF2-40B4-BE49-F238E27FC236}">
                <a16:creationId xmlns:a16="http://schemas.microsoft.com/office/drawing/2014/main" id="{09ED6009-2E31-F965-28E4-A4E9A0D3964F}"/>
              </a:ext>
            </a:extLst>
          </p:cNvPr>
          <p:cNvSpPr>
            <a:spLocks noGrp="1"/>
          </p:cNvSpPr>
          <p:nvPr>
            <p:ph type="ftr" sz="quarter" idx="25"/>
          </p:nvPr>
        </p:nvSpPr>
        <p:spPr/>
        <p:txBody>
          <a:bodyPr/>
          <a:lstStyle/>
          <a:p>
            <a:r>
              <a:rPr lang="en-US"/>
              <a:t>CONFIDENTIAL</a:t>
            </a:r>
          </a:p>
        </p:txBody>
      </p:sp>
    </p:spTree>
    <p:extLst>
      <p:ext uri="{BB962C8B-B14F-4D97-AF65-F5344CB8AC3E}">
        <p14:creationId xmlns:p14="http://schemas.microsoft.com/office/powerpoint/2010/main" val="2498661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BD409-9521-7C5D-B01F-2AD7566F76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923FDBA-223D-D85D-B3D9-6FC46E28FE19}"/>
              </a:ext>
            </a:extLst>
          </p:cNvPr>
          <p:cNvSpPr>
            <a:spLocks noGrp="1"/>
          </p:cNvSpPr>
          <p:nvPr>
            <p:ph sz="quarter" idx="23"/>
          </p:nvPr>
        </p:nvSpPr>
        <p:spPr/>
        <p:txBody>
          <a:bodyPr anchor="ctr">
            <a:normAutofit/>
          </a:bodyPr>
          <a:lstStyle/>
          <a:p>
            <a:pPr marL="0" indent="0">
              <a:buNone/>
            </a:pPr>
            <a:r>
              <a:rPr lang="en-CA" dirty="0"/>
              <a:t>In our AI Travel Advisor app, we have three different agents:</a:t>
            </a:r>
          </a:p>
          <a:p>
            <a:r>
              <a:rPr lang="en-CA" b="1" dirty="0"/>
              <a:t>Valid City</a:t>
            </a:r>
            <a:r>
              <a:rPr lang="en-CA" dirty="0"/>
              <a:t>:	verifies that a prompt is asking about a valid city name</a:t>
            </a:r>
          </a:p>
          <a:p>
            <a:r>
              <a:rPr lang="en-CA" b="1" dirty="0"/>
              <a:t>Travel Advice</a:t>
            </a:r>
            <a:r>
              <a:rPr lang="en-CA" dirty="0"/>
              <a:t>:	provides a travel recommendation</a:t>
            </a:r>
          </a:p>
          <a:p>
            <a:r>
              <a:rPr lang="en-CA" b="1" dirty="0"/>
              <a:t>Excuse</a:t>
            </a:r>
            <a:r>
              <a:rPr lang="en-CA" dirty="0"/>
              <a:t>:	provides an excuse why the AI chat-bot cannot answer the request</a:t>
            </a:r>
          </a:p>
          <a:p>
            <a:pPr marL="0" indent="0">
              <a:buNone/>
            </a:pPr>
            <a:r>
              <a:rPr lang="en-CA" dirty="0"/>
              <a:t>These Agents are orchestrated through </a:t>
            </a:r>
            <a:r>
              <a:rPr lang="en-CA" b="1" u="sng" dirty="0" err="1"/>
              <a:t>LangChain</a:t>
            </a:r>
            <a:r>
              <a:rPr lang="en-CA" dirty="0"/>
              <a:t> using a complex system prompt.</a:t>
            </a:r>
          </a:p>
          <a:p>
            <a:pPr marL="0" indent="0">
              <a:buNone/>
            </a:pPr>
            <a:r>
              <a:rPr lang="en-CA" dirty="0"/>
              <a:t>The orchestrator is the component that moves the control- and data-flow between agents.</a:t>
            </a:r>
          </a:p>
        </p:txBody>
      </p:sp>
      <p:sp>
        <p:nvSpPr>
          <p:cNvPr id="3" name="Footer Placeholder 2">
            <a:extLst>
              <a:ext uri="{FF2B5EF4-FFF2-40B4-BE49-F238E27FC236}">
                <a16:creationId xmlns:a16="http://schemas.microsoft.com/office/drawing/2014/main" id="{37925346-8E5C-1595-D8DC-4304280A4207}"/>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FAE8AAD9-B897-6170-8CB9-32F484BE7628}"/>
              </a:ext>
            </a:extLst>
          </p:cNvPr>
          <p:cNvSpPr>
            <a:spLocks noGrp="1"/>
          </p:cNvSpPr>
          <p:nvPr>
            <p:ph type="sldNum" sz="quarter" idx="26"/>
          </p:nvPr>
        </p:nvSpPr>
        <p:spPr/>
        <p:txBody>
          <a:bodyPr/>
          <a:lstStyle/>
          <a:p>
            <a:fld id="{0A1A0966-58B5-D140-B861-27719A32589F}" type="slidenum">
              <a:rPr lang="en-US" smtClean="0"/>
              <a:pPr/>
              <a:t>44</a:t>
            </a:fld>
            <a:endParaRPr lang="en-US"/>
          </a:p>
        </p:txBody>
      </p:sp>
      <p:sp>
        <p:nvSpPr>
          <p:cNvPr id="6" name="Title 5">
            <a:extLst>
              <a:ext uri="{FF2B5EF4-FFF2-40B4-BE49-F238E27FC236}">
                <a16:creationId xmlns:a16="http://schemas.microsoft.com/office/drawing/2014/main" id="{C293890E-C48D-9BCD-0EDB-5DB9E82285C5}"/>
              </a:ext>
            </a:extLst>
          </p:cNvPr>
          <p:cNvSpPr>
            <a:spLocks noGrp="1"/>
          </p:cNvSpPr>
          <p:nvPr>
            <p:ph type="title"/>
          </p:nvPr>
        </p:nvSpPr>
        <p:spPr/>
        <p:txBody>
          <a:bodyPr>
            <a:normAutofit/>
          </a:bodyPr>
          <a:lstStyle/>
          <a:p>
            <a:r>
              <a:rPr lang="en-US" sz="2500" dirty="0"/>
              <a:t>Introducing our demo application</a:t>
            </a:r>
          </a:p>
        </p:txBody>
      </p:sp>
    </p:spTree>
    <p:extLst>
      <p:ext uri="{BB962C8B-B14F-4D97-AF65-F5344CB8AC3E}">
        <p14:creationId xmlns:p14="http://schemas.microsoft.com/office/powerpoint/2010/main" val="348487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623A8-33A2-A569-F3D1-FCEB0068C0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616CD9-BECA-76A4-15DE-2F940596A828}"/>
              </a:ext>
            </a:extLst>
          </p:cNvPr>
          <p:cNvSpPr>
            <a:spLocks noGrp="1"/>
          </p:cNvSpPr>
          <p:nvPr>
            <p:ph type="ctrTitle"/>
          </p:nvPr>
        </p:nvSpPr>
        <p:spPr/>
        <p:txBody>
          <a:bodyPr/>
          <a:lstStyle/>
          <a:p>
            <a:r>
              <a:rPr lang="en-US" dirty="0" err="1"/>
              <a:t>OpenLLMetry</a:t>
            </a:r>
            <a:endParaRPr lang="en-US" dirty="0"/>
          </a:p>
        </p:txBody>
      </p:sp>
      <p:sp>
        <p:nvSpPr>
          <p:cNvPr id="5" name="Subtitle 4">
            <a:extLst>
              <a:ext uri="{FF2B5EF4-FFF2-40B4-BE49-F238E27FC236}">
                <a16:creationId xmlns:a16="http://schemas.microsoft.com/office/drawing/2014/main" id="{DB083F3E-EF9C-E952-44E6-FD9B297E579B}"/>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4002498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DAD47-1743-6C99-DDB2-A09556632C6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C4A4028-914C-A4EF-3A97-067D24A82F22}"/>
              </a:ext>
            </a:extLst>
          </p:cNvPr>
          <p:cNvSpPr>
            <a:spLocks noGrp="1"/>
          </p:cNvSpPr>
          <p:nvPr>
            <p:ph sz="quarter" idx="23"/>
          </p:nvPr>
        </p:nvSpPr>
        <p:spPr/>
        <p:txBody>
          <a:bodyPr anchor="ctr">
            <a:normAutofit/>
          </a:bodyPr>
          <a:lstStyle/>
          <a:p>
            <a:pPr marL="0" indent="0">
              <a:buNone/>
            </a:pPr>
            <a:r>
              <a:rPr lang="en-CA" dirty="0">
                <a:hlinkClick r:id="rId2"/>
              </a:rPr>
              <a:t>OpenLLMetry</a:t>
            </a:r>
            <a:r>
              <a:rPr lang="en-CA" dirty="0"/>
              <a:t> is an open source library built on top of </a:t>
            </a:r>
            <a:r>
              <a:rPr lang="en-CA" b="1" u="sng" dirty="0" err="1"/>
              <a:t>OpenTelemetry</a:t>
            </a:r>
            <a:r>
              <a:rPr lang="en-CA" dirty="0"/>
              <a:t> to provide auto-instrumentation for AI Technologies.</a:t>
            </a:r>
          </a:p>
          <a:p>
            <a:pPr marL="0" indent="0">
              <a:buNone/>
            </a:pPr>
            <a:endParaRPr lang="en-CA" dirty="0"/>
          </a:p>
        </p:txBody>
      </p:sp>
      <p:sp>
        <p:nvSpPr>
          <p:cNvPr id="3" name="Footer Placeholder 2">
            <a:extLst>
              <a:ext uri="{FF2B5EF4-FFF2-40B4-BE49-F238E27FC236}">
                <a16:creationId xmlns:a16="http://schemas.microsoft.com/office/drawing/2014/main" id="{4C679470-858B-F103-41A8-8DD81C012299}"/>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5F86B00E-C4C5-97FE-8B0B-A4DBB817AB3C}"/>
              </a:ext>
            </a:extLst>
          </p:cNvPr>
          <p:cNvSpPr>
            <a:spLocks noGrp="1"/>
          </p:cNvSpPr>
          <p:nvPr>
            <p:ph type="sldNum" sz="quarter" idx="26"/>
          </p:nvPr>
        </p:nvSpPr>
        <p:spPr/>
        <p:txBody>
          <a:bodyPr/>
          <a:lstStyle/>
          <a:p>
            <a:fld id="{0A1A0966-58B5-D140-B861-27719A32589F}" type="slidenum">
              <a:rPr lang="en-US" smtClean="0"/>
              <a:pPr/>
              <a:t>46</a:t>
            </a:fld>
            <a:endParaRPr lang="en-US"/>
          </a:p>
        </p:txBody>
      </p:sp>
      <p:sp>
        <p:nvSpPr>
          <p:cNvPr id="6" name="Title 5">
            <a:extLst>
              <a:ext uri="{FF2B5EF4-FFF2-40B4-BE49-F238E27FC236}">
                <a16:creationId xmlns:a16="http://schemas.microsoft.com/office/drawing/2014/main" id="{E88ADA64-9319-334C-EFBD-6BE183EC0209}"/>
              </a:ext>
            </a:extLst>
          </p:cNvPr>
          <p:cNvSpPr>
            <a:spLocks noGrp="1"/>
          </p:cNvSpPr>
          <p:nvPr>
            <p:ph type="title"/>
          </p:nvPr>
        </p:nvSpPr>
        <p:spPr/>
        <p:txBody>
          <a:bodyPr>
            <a:normAutofit/>
          </a:bodyPr>
          <a:lstStyle/>
          <a:p>
            <a:r>
              <a:rPr lang="en-US" sz="2400" dirty="0" err="1"/>
              <a:t>OpenLLMetry</a:t>
            </a:r>
            <a:endParaRPr lang="en-US" sz="2500" dirty="0"/>
          </a:p>
        </p:txBody>
      </p:sp>
    </p:spTree>
    <p:extLst>
      <p:ext uri="{BB962C8B-B14F-4D97-AF65-F5344CB8AC3E}">
        <p14:creationId xmlns:p14="http://schemas.microsoft.com/office/powerpoint/2010/main" val="3558705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505B7-CE7C-374A-E283-25BF25067D76}"/>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DC7BBE4-8769-9D77-CF4A-AED1C0F90804}"/>
              </a:ext>
            </a:extLst>
          </p:cNvPr>
          <p:cNvSpPr>
            <a:spLocks noGrp="1"/>
          </p:cNvSpPr>
          <p:nvPr>
            <p:ph sz="quarter" idx="23"/>
          </p:nvPr>
        </p:nvSpPr>
        <p:spPr/>
        <p:txBody>
          <a:bodyPr anchor="t">
            <a:normAutofit/>
          </a:bodyPr>
          <a:lstStyle/>
          <a:p>
            <a:pPr marL="0" indent="0">
              <a:buNone/>
            </a:pPr>
            <a:r>
              <a:rPr lang="en-CA" sz="2800" b="1" u="sng" dirty="0"/>
              <a:t>How do we use it?</a:t>
            </a:r>
          </a:p>
          <a:p>
            <a:pPr marL="0" indent="0">
              <a:buNone/>
            </a:pPr>
            <a:endParaRPr lang="en-CA" sz="2800" b="1" u="sng" dirty="0"/>
          </a:p>
          <a:p>
            <a:pPr marL="0" indent="0">
              <a:buNone/>
            </a:pPr>
            <a:r>
              <a:rPr lang="en-CA" dirty="0"/>
              <a:t>If we use </a:t>
            </a:r>
            <a:r>
              <a:rPr lang="en-CA" dirty="0">
                <a:hlinkClick r:id="rId2"/>
              </a:rPr>
              <a:t>Python</a:t>
            </a:r>
            <a:r>
              <a:rPr lang="en-CA" dirty="0"/>
              <a:t> (or </a:t>
            </a:r>
            <a:r>
              <a:rPr lang="en-CA" dirty="0">
                <a:hlinkClick r:id="rId3"/>
              </a:rPr>
              <a:t>Javascript/Typescript</a:t>
            </a:r>
            <a:r>
              <a:rPr lang="en-CA" dirty="0"/>
              <a:t>), we just need to paste the following code snippet (with the appropriate parameters) in our code.</a:t>
            </a:r>
          </a:p>
          <a:p>
            <a:pPr marL="0" indent="0">
              <a:buNone/>
            </a:pPr>
            <a:endParaRPr lang="en-CA" dirty="0"/>
          </a:p>
        </p:txBody>
      </p:sp>
      <p:sp>
        <p:nvSpPr>
          <p:cNvPr id="3" name="Footer Placeholder 2">
            <a:extLst>
              <a:ext uri="{FF2B5EF4-FFF2-40B4-BE49-F238E27FC236}">
                <a16:creationId xmlns:a16="http://schemas.microsoft.com/office/drawing/2014/main" id="{F7D77441-C536-4470-E7E9-2BB7B54273BC}"/>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1333A9D6-B022-A1E7-206E-C94933B65F22}"/>
              </a:ext>
            </a:extLst>
          </p:cNvPr>
          <p:cNvSpPr>
            <a:spLocks noGrp="1"/>
          </p:cNvSpPr>
          <p:nvPr>
            <p:ph type="sldNum" sz="quarter" idx="26"/>
          </p:nvPr>
        </p:nvSpPr>
        <p:spPr/>
        <p:txBody>
          <a:bodyPr/>
          <a:lstStyle/>
          <a:p>
            <a:fld id="{0A1A0966-58B5-D140-B861-27719A32589F}" type="slidenum">
              <a:rPr lang="en-US" smtClean="0"/>
              <a:pPr/>
              <a:t>47</a:t>
            </a:fld>
            <a:endParaRPr lang="en-US"/>
          </a:p>
        </p:txBody>
      </p:sp>
      <p:sp>
        <p:nvSpPr>
          <p:cNvPr id="6" name="Title 5">
            <a:extLst>
              <a:ext uri="{FF2B5EF4-FFF2-40B4-BE49-F238E27FC236}">
                <a16:creationId xmlns:a16="http://schemas.microsoft.com/office/drawing/2014/main" id="{C3A64238-B7E5-9B8C-3C51-1736240EE6EF}"/>
              </a:ext>
            </a:extLst>
          </p:cNvPr>
          <p:cNvSpPr>
            <a:spLocks noGrp="1"/>
          </p:cNvSpPr>
          <p:nvPr>
            <p:ph type="title"/>
          </p:nvPr>
        </p:nvSpPr>
        <p:spPr/>
        <p:txBody>
          <a:bodyPr>
            <a:normAutofit/>
          </a:bodyPr>
          <a:lstStyle/>
          <a:p>
            <a:r>
              <a:rPr lang="en-US" sz="2400" dirty="0" err="1"/>
              <a:t>OpenLLMetry</a:t>
            </a:r>
            <a:endParaRPr lang="en-US" sz="2500" dirty="0"/>
          </a:p>
        </p:txBody>
      </p:sp>
      <p:pic>
        <p:nvPicPr>
          <p:cNvPr id="5" name="Picture 4">
            <a:extLst>
              <a:ext uri="{FF2B5EF4-FFF2-40B4-BE49-F238E27FC236}">
                <a16:creationId xmlns:a16="http://schemas.microsoft.com/office/drawing/2014/main" id="{E9B9AB21-3C98-03A5-FB6D-968746BA3F62}"/>
              </a:ext>
            </a:extLst>
          </p:cNvPr>
          <p:cNvPicPr>
            <a:picLocks noChangeAspect="1"/>
          </p:cNvPicPr>
          <p:nvPr/>
        </p:nvPicPr>
        <p:blipFill>
          <a:blip r:embed="rId4"/>
          <a:stretch>
            <a:fillRect/>
          </a:stretch>
        </p:blipFill>
        <p:spPr>
          <a:xfrm>
            <a:off x="442912" y="3332975"/>
            <a:ext cx="7772400" cy="2904314"/>
          </a:xfrm>
          <a:prstGeom prst="rect">
            <a:avLst/>
          </a:prstGeom>
        </p:spPr>
      </p:pic>
    </p:spTree>
    <p:extLst>
      <p:ext uri="{BB962C8B-B14F-4D97-AF65-F5344CB8AC3E}">
        <p14:creationId xmlns:p14="http://schemas.microsoft.com/office/powerpoint/2010/main" val="1090162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5353-978A-0ECC-AFF0-DA4493F6A3D1}"/>
            </a:ext>
          </a:extLst>
        </p:cNvPr>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8A87468-2937-4838-088A-8A25A6F0B200}"/>
              </a:ext>
            </a:extLst>
          </p:cNvPr>
          <p:cNvPicPr>
            <a:picLocks noGrp="1" noChangeAspect="1"/>
          </p:cNvPicPr>
          <p:nvPr>
            <p:ph type="pic" sz="quarter" idx="13"/>
          </p:nvPr>
        </p:nvPicPr>
        <p:blipFill>
          <a:blip r:embed="rId2"/>
          <a:stretch/>
        </p:blipFill>
        <p:spPr>
          <a:xfrm>
            <a:off x="5999525" y="385143"/>
            <a:ext cx="4057851" cy="6086777"/>
          </a:xfrm>
        </p:spPr>
      </p:pic>
      <p:sp>
        <p:nvSpPr>
          <p:cNvPr id="10" name="Title 9">
            <a:extLst>
              <a:ext uri="{FF2B5EF4-FFF2-40B4-BE49-F238E27FC236}">
                <a16:creationId xmlns:a16="http://schemas.microsoft.com/office/drawing/2014/main" id="{B400A870-4615-12B1-17C2-F27E43C35F2B}"/>
              </a:ext>
            </a:extLst>
          </p:cNvPr>
          <p:cNvSpPr>
            <a:spLocks noGrp="1"/>
          </p:cNvSpPr>
          <p:nvPr>
            <p:ph type="title"/>
          </p:nvPr>
        </p:nvSpPr>
        <p:spPr/>
        <p:txBody>
          <a:bodyPr>
            <a:normAutofit fontScale="90000"/>
          </a:bodyPr>
          <a:lstStyle/>
          <a:p>
            <a:r>
              <a:rPr lang="en-US" dirty="0"/>
              <a:t>Introducing our demo application</a:t>
            </a:r>
          </a:p>
        </p:txBody>
      </p:sp>
      <p:sp>
        <p:nvSpPr>
          <p:cNvPr id="4" name="Slide Number Placeholder 3">
            <a:extLst>
              <a:ext uri="{FF2B5EF4-FFF2-40B4-BE49-F238E27FC236}">
                <a16:creationId xmlns:a16="http://schemas.microsoft.com/office/drawing/2014/main" id="{0858F3B4-29FE-5A80-53E2-F036706A4BD3}"/>
              </a:ext>
            </a:extLst>
          </p:cNvPr>
          <p:cNvSpPr>
            <a:spLocks noGrp="1"/>
          </p:cNvSpPr>
          <p:nvPr>
            <p:ph type="sldNum" sz="quarter" idx="22"/>
          </p:nvPr>
        </p:nvSpPr>
        <p:spPr/>
        <p:txBody>
          <a:bodyPr/>
          <a:lstStyle/>
          <a:p>
            <a:fld id="{0A1A0966-58B5-D140-B861-27719A32589F}" type="slidenum">
              <a:rPr lang="en-US" smtClean="0"/>
              <a:pPr/>
              <a:t>48</a:t>
            </a:fld>
            <a:endParaRPr lang="en-US"/>
          </a:p>
        </p:txBody>
      </p:sp>
      <p:sp>
        <p:nvSpPr>
          <p:cNvPr id="12" name="Content Placeholder 11">
            <a:extLst>
              <a:ext uri="{FF2B5EF4-FFF2-40B4-BE49-F238E27FC236}">
                <a16:creationId xmlns:a16="http://schemas.microsoft.com/office/drawing/2014/main" id="{316FED67-27B8-A722-47BD-FAB494156693}"/>
              </a:ext>
            </a:extLst>
          </p:cNvPr>
          <p:cNvSpPr>
            <a:spLocks noGrp="1"/>
          </p:cNvSpPr>
          <p:nvPr>
            <p:ph sz="quarter" idx="23"/>
          </p:nvPr>
        </p:nvSpPr>
        <p:spPr>
          <a:xfrm>
            <a:off x="442913" y="1376313"/>
            <a:ext cx="4572147" cy="1480098"/>
          </a:xfrm>
        </p:spPr>
        <p:txBody>
          <a:bodyPr anchor="ctr">
            <a:normAutofit fontScale="85000" lnSpcReduction="10000"/>
          </a:bodyPr>
          <a:lstStyle/>
          <a:p>
            <a:pPr marL="0" indent="0">
              <a:buNone/>
            </a:pPr>
            <a:r>
              <a:rPr lang="en-CA" sz="2800" b="1" u="sng" dirty="0"/>
              <a:t>What is this sorcery?</a:t>
            </a:r>
          </a:p>
          <a:p>
            <a:pPr marL="0" indent="0">
              <a:buNone/>
            </a:pPr>
            <a:r>
              <a:rPr lang="en-CA" dirty="0"/>
              <a:t>The </a:t>
            </a:r>
            <a:r>
              <a:rPr lang="en-CA" dirty="0" err="1"/>
              <a:t>OpenLLMetry</a:t>
            </a:r>
            <a:r>
              <a:rPr lang="en-CA" dirty="0"/>
              <a:t> Python and JS/TS libraries leverage a technique called “Monkey patching”.</a:t>
            </a:r>
          </a:p>
          <a:p>
            <a:pPr marL="0" indent="0">
              <a:buNone/>
            </a:pPr>
            <a:r>
              <a:rPr lang="en-CA" dirty="0"/>
              <a:t>Other technologies (Java, </a:t>
            </a:r>
            <a:r>
              <a:rPr lang="en-CA" dirty="0" err="1"/>
              <a:t>.Net</a:t>
            </a:r>
            <a:r>
              <a:rPr lang="en-CA" dirty="0"/>
              <a:t> …) may required manual instrumentation.</a:t>
            </a:r>
          </a:p>
        </p:txBody>
      </p:sp>
      <p:sp>
        <p:nvSpPr>
          <p:cNvPr id="6" name="Footer Placeholder 5">
            <a:extLst>
              <a:ext uri="{FF2B5EF4-FFF2-40B4-BE49-F238E27FC236}">
                <a16:creationId xmlns:a16="http://schemas.microsoft.com/office/drawing/2014/main" id="{A01509E1-AA76-7BC3-8E3F-7399E1E6A1A0}"/>
              </a:ext>
            </a:extLst>
          </p:cNvPr>
          <p:cNvSpPr>
            <a:spLocks noGrp="1"/>
          </p:cNvSpPr>
          <p:nvPr>
            <p:ph type="ftr" sz="quarter" idx="25"/>
          </p:nvPr>
        </p:nvSpPr>
        <p:spPr/>
        <p:txBody>
          <a:bodyPr/>
          <a:lstStyle/>
          <a:p>
            <a:r>
              <a:rPr lang="en-US"/>
              <a:t>CONFIDENTIAL</a:t>
            </a:r>
          </a:p>
        </p:txBody>
      </p:sp>
      <p:pic>
        <p:nvPicPr>
          <p:cNvPr id="5" name="Picture 4">
            <a:extLst>
              <a:ext uri="{FF2B5EF4-FFF2-40B4-BE49-F238E27FC236}">
                <a16:creationId xmlns:a16="http://schemas.microsoft.com/office/drawing/2014/main" id="{3EDA877F-D4B5-7ECF-2A17-30880C1F32CB}"/>
              </a:ext>
            </a:extLst>
          </p:cNvPr>
          <p:cNvPicPr>
            <a:picLocks noChangeAspect="1"/>
          </p:cNvPicPr>
          <p:nvPr/>
        </p:nvPicPr>
        <p:blipFill>
          <a:blip r:embed="rId3"/>
          <a:stretch>
            <a:fillRect/>
          </a:stretch>
        </p:blipFill>
        <p:spPr>
          <a:xfrm>
            <a:off x="442913" y="2996383"/>
            <a:ext cx="5384299" cy="3475537"/>
          </a:xfrm>
          <a:prstGeom prst="rect">
            <a:avLst/>
          </a:prstGeom>
        </p:spPr>
      </p:pic>
    </p:spTree>
    <p:extLst>
      <p:ext uri="{BB962C8B-B14F-4D97-AF65-F5344CB8AC3E}">
        <p14:creationId xmlns:p14="http://schemas.microsoft.com/office/powerpoint/2010/main" val="4264957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56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326A1D2-742F-FBDA-36B3-C56B4E159398}"/>
              </a:ext>
            </a:extLst>
          </p:cNvPr>
          <p:cNvSpPr>
            <a:spLocks noGrp="1"/>
          </p:cNvSpPr>
          <p:nvPr>
            <p:ph sz="quarter" idx="23"/>
          </p:nvPr>
        </p:nvSpPr>
        <p:spPr/>
        <p:txBody>
          <a:bodyPr>
            <a:normAutofit/>
          </a:bodyPr>
          <a:lstStyle/>
          <a:p>
            <a:pPr marL="0" indent="0">
              <a:buNone/>
            </a:pPr>
            <a:r>
              <a:rPr lang="en-CA" sz="3200" b="1" u="sng" dirty="0"/>
              <a:t>This is the repository we will be using:</a:t>
            </a:r>
          </a:p>
          <a:p>
            <a:pPr marL="0" indent="0">
              <a:buNone/>
            </a:pPr>
            <a:r>
              <a:rPr lang="en-CA" b="1" dirty="0"/>
              <a:t>	</a:t>
            </a:r>
            <a:r>
              <a:rPr lang="en-CA" dirty="0">
                <a:hlinkClick r:id="rId2"/>
              </a:rPr>
              <a:t>https://github.com/dynatrace-wwse/enablement-gen-ai-llm-observability</a:t>
            </a:r>
            <a:endParaRPr lang="en-CA" dirty="0"/>
          </a:p>
          <a:p>
            <a:pPr marL="0" indent="0">
              <a:buNone/>
            </a:pPr>
            <a:endParaRPr lang="en-CA" dirty="0"/>
          </a:p>
          <a:p>
            <a:pPr marL="0" indent="0">
              <a:buNone/>
            </a:pPr>
            <a:r>
              <a:rPr lang="en-CA" sz="3200" b="1" u="sng" dirty="0" err="1"/>
              <a:t>Codespaces</a:t>
            </a:r>
            <a:r>
              <a:rPr lang="en-CA" sz="3200" b="1" u="sng" dirty="0"/>
              <a:t> configuration</a:t>
            </a:r>
          </a:p>
          <a:p>
            <a:endParaRPr lang="en-CA" dirty="0"/>
          </a:p>
          <a:p>
            <a:r>
              <a:rPr lang="en-CA" dirty="0"/>
              <a:t>Branch</a:t>
            </a:r>
          </a:p>
          <a:p>
            <a:pPr lvl="1"/>
            <a:r>
              <a:rPr lang="en-CA" dirty="0"/>
              <a:t>select the </a:t>
            </a:r>
            <a:r>
              <a:rPr lang="en-CA" b="1" dirty="0"/>
              <a:t>main</a:t>
            </a:r>
            <a:r>
              <a:rPr lang="en-CA" dirty="0"/>
              <a:t> branch</a:t>
            </a:r>
          </a:p>
          <a:p>
            <a:r>
              <a:rPr lang="en-CA" dirty="0"/>
              <a:t>Machine sizing</a:t>
            </a:r>
          </a:p>
          <a:p>
            <a:pPr lvl="1"/>
            <a:r>
              <a:rPr lang="en-CA" dirty="0"/>
              <a:t>As a machine type select </a:t>
            </a:r>
            <a:r>
              <a:rPr lang="en-CA" b="1" dirty="0"/>
              <a:t>4-core</a:t>
            </a:r>
            <a:endParaRPr lang="en-CA" dirty="0"/>
          </a:p>
          <a:p>
            <a:r>
              <a:rPr lang="en-CA" dirty="0"/>
              <a:t>Secrets (enter your credentials within the following variables)</a:t>
            </a:r>
          </a:p>
          <a:p>
            <a:pPr lvl="1"/>
            <a:r>
              <a:rPr lang="en-CA" b="1" u="sng" dirty="0"/>
              <a:t>DT_ENVIRONMENT</a:t>
            </a:r>
            <a:r>
              <a:rPr lang="en-CA" dirty="0"/>
              <a:t>:	URL of your Dynatrace tenant</a:t>
            </a:r>
          </a:p>
          <a:p>
            <a:pPr lvl="1"/>
            <a:r>
              <a:rPr lang="en-CA" b="1" u="sng" dirty="0"/>
              <a:t>DT_LLM_TOKEN</a:t>
            </a:r>
            <a:r>
              <a:rPr lang="en-CA" dirty="0"/>
              <a:t>:	Token that was created in the previous step</a:t>
            </a:r>
          </a:p>
        </p:txBody>
      </p:sp>
      <p:sp>
        <p:nvSpPr>
          <p:cNvPr id="3" name="Footer Placeholder 2">
            <a:extLst>
              <a:ext uri="{FF2B5EF4-FFF2-40B4-BE49-F238E27FC236}">
                <a16:creationId xmlns:a16="http://schemas.microsoft.com/office/drawing/2014/main" id="{07E45291-60A0-DE7C-0E95-17F59E3271DD}"/>
              </a:ext>
            </a:extLst>
          </p:cNvPr>
          <p:cNvSpPr>
            <a:spLocks noGrp="1"/>
          </p:cNvSpPr>
          <p:nvPr>
            <p:ph type="ftr" sz="quarter" idx="25"/>
          </p:nvPr>
        </p:nvSpPr>
        <p:spPr/>
        <p:txBody>
          <a:bodyPr/>
          <a:lstStyle/>
          <a:p>
            <a:r>
              <a:rPr lang="en-US"/>
              <a:t>CONFIDENTIAL</a:t>
            </a:r>
          </a:p>
        </p:txBody>
      </p:sp>
      <p:sp>
        <p:nvSpPr>
          <p:cNvPr id="4" name="Slide Number Placeholder 3">
            <a:extLst>
              <a:ext uri="{FF2B5EF4-FFF2-40B4-BE49-F238E27FC236}">
                <a16:creationId xmlns:a16="http://schemas.microsoft.com/office/drawing/2014/main" id="{B1D0A543-CDE9-2BF0-3047-F77594BC736A}"/>
              </a:ext>
            </a:extLst>
          </p:cNvPr>
          <p:cNvSpPr>
            <a:spLocks noGrp="1"/>
          </p:cNvSpPr>
          <p:nvPr>
            <p:ph type="sldNum" sz="quarter" idx="26"/>
          </p:nvPr>
        </p:nvSpPr>
        <p:spPr/>
        <p:txBody>
          <a:bodyPr/>
          <a:lstStyle/>
          <a:p>
            <a:fld id="{0A1A0966-58B5-D140-B861-27719A32589F}" type="slidenum">
              <a:rPr lang="en-US" smtClean="0"/>
              <a:pPr/>
              <a:t>5</a:t>
            </a:fld>
            <a:endParaRPr lang="en-US"/>
          </a:p>
        </p:txBody>
      </p:sp>
      <p:sp>
        <p:nvSpPr>
          <p:cNvPr id="6" name="Title 5">
            <a:extLst>
              <a:ext uri="{FF2B5EF4-FFF2-40B4-BE49-F238E27FC236}">
                <a16:creationId xmlns:a16="http://schemas.microsoft.com/office/drawing/2014/main" id="{B270B251-8CD9-F5C2-B78C-ACFBB6B719C4}"/>
              </a:ext>
            </a:extLst>
          </p:cNvPr>
          <p:cNvSpPr>
            <a:spLocks noGrp="1"/>
          </p:cNvSpPr>
          <p:nvPr>
            <p:ph type="title"/>
          </p:nvPr>
        </p:nvSpPr>
        <p:spPr/>
        <p:txBody>
          <a:bodyPr/>
          <a:lstStyle/>
          <a:p>
            <a:r>
              <a:rPr lang="en-US" b="1" dirty="0"/>
              <a:t>Before we start</a:t>
            </a:r>
            <a:endParaRPr lang="en-US" dirty="0"/>
          </a:p>
        </p:txBody>
      </p:sp>
    </p:spTree>
    <p:extLst>
      <p:ext uri="{BB962C8B-B14F-4D97-AF65-F5344CB8AC3E}">
        <p14:creationId xmlns:p14="http://schemas.microsoft.com/office/powerpoint/2010/main" val="182758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2ADC9-AFFF-39AE-EF42-542670043BDF}"/>
              </a:ext>
            </a:extLst>
          </p:cNvPr>
          <p:cNvSpPr>
            <a:spLocks noGrp="1"/>
          </p:cNvSpPr>
          <p:nvPr>
            <p:ph type="ctrTitle"/>
          </p:nvPr>
        </p:nvSpPr>
        <p:spPr/>
        <p:txBody>
          <a:bodyPr/>
          <a:lstStyle/>
          <a:p>
            <a:r>
              <a:rPr lang="en-US" dirty="0"/>
              <a:t>How did we get here?</a:t>
            </a:r>
          </a:p>
        </p:txBody>
      </p:sp>
      <p:sp>
        <p:nvSpPr>
          <p:cNvPr id="5" name="Subtitle 4">
            <a:extLst>
              <a:ext uri="{FF2B5EF4-FFF2-40B4-BE49-F238E27FC236}">
                <a16:creationId xmlns:a16="http://schemas.microsoft.com/office/drawing/2014/main" id="{57FCD201-1CDE-77D4-A580-9E521F622154}"/>
              </a:ext>
            </a:extLst>
          </p:cNvPr>
          <p:cNvSpPr>
            <a:spLocks noGrp="1"/>
          </p:cNvSpPr>
          <p:nvPr>
            <p:ph type="subTitle" idx="1"/>
          </p:nvPr>
        </p:nvSpPr>
        <p:spPr>
          <a:xfrm>
            <a:off x="1189349" y="3500426"/>
            <a:ext cx="9813302" cy="519927"/>
          </a:xfrm>
        </p:spPr>
        <p:txBody>
          <a:bodyPr/>
          <a:lstStyle/>
          <a:p>
            <a:r>
              <a:rPr lang="en-US" dirty="0">
                <a:latin typeface="+mn-lt"/>
              </a:rPr>
              <a:t>A quick review of various LLM concepts</a:t>
            </a:r>
          </a:p>
        </p:txBody>
      </p:sp>
    </p:spTree>
    <p:extLst>
      <p:ext uri="{BB962C8B-B14F-4D97-AF65-F5344CB8AC3E}">
        <p14:creationId xmlns:p14="http://schemas.microsoft.com/office/powerpoint/2010/main" val="3010733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5A748A3-20F9-DFDD-2DEC-202141729671}"/>
              </a:ext>
            </a:extLst>
          </p:cNvPr>
          <p:cNvPicPr>
            <a:picLocks noGrp="1" noChangeAspect="1"/>
          </p:cNvPicPr>
          <p:nvPr>
            <p:ph type="pic" sz="quarter" idx="17"/>
          </p:nvPr>
        </p:nvPicPr>
        <p:blipFill>
          <a:blip/>
          <a:srcRect t="2344" b="2344"/>
          <a:stretch>
            <a:fillRect/>
          </a:stretch>
        </p:blipFill>
        <p:spPr/>
      </p:pic>
      <p:sp>
        <p:nvSpPr>
          <p:cNvPr id="3" name="Footer Placeholder 2">
            <a:extLst>
              <a:ext uri="{FF2B5EF4-FFF2-40B4-BE49-F238E27FC236}">
                <a16:creationId xmlns:a16="http://schemas.microsoft.com/office/drawing/2014/main" id="{80111B78-CCC2-40DC-DDD0-38F850DD6F5C}"/>
              </a:ext>
            </a:extLst>
          </p:cNvPr>
          <p:cNvSpPr>
            <a:spLocks noGrp="1"/>
          </p:cNvSpPr>
          <p:nvPr>
            <p:ph type="ftr" sz="quarter" idx="21"/>
          </p:nvPr>
        </p:nvSpPr>
        <p:spPr/>
        <p:txBody>
          <a:bodyPr/>
          <a:lstStyle/>
          <a:p>
            <a:r>
              <a:rPr lang="en-US"/>
              <a:t>CONFIDENTIAL</a:t>
            </a:r>
          </a:p>
        </p:txBody>
      </p:sp>
      <p:sp>
        <p:nvSpPr>
          <p:cNvPr id="4" name="Slide Number Placeholder 3">
            <a:extLst>
              <a:ext uri="{FF2B5EF4-FFF2-40B4-BE49-F238E27FC236}">
                <a16:creationId xmlns:a16="http://schemas.microsoft.com/office/drawing/2014/main" id="{B858ADCB-550B-8D1D-AD0A-E1FA839671C0}"/>
              </a:ext>
            </a:extLst>
          </p:cNvPr>
          <p:cNvSpPr>
            <a:spLocks noGrp="1"/>
          </p:cNvSpPr>
          <p:nvPr>
            <p:ph type="sldNum" sz="quarter" idx="22"/>
          </p:nvPr>
        </p:nvSpPr>
        <p:spPr/>
        <p:txBody>
          <a:bodyPr/>
          <a:lstStyle/>
          <a:p>
            <a:fld id="{0A1A0966-58B5-D140-B861-27719A32589F}" type="slidenum">
              <a:rPr lang="en-US" smtClean="0"/>
              <a:pPr/>
              <a:t>7</a:t>
            </a:fld>
            <a:endParaRPr lang="en-US"/>
          </a:p>
        </p:txBody>
      </p:sp>
      <p:grpSp>
        <p:nvGrpSpPr>
          <p:cNvPr id="5" name="Group 4">
            <a:extLst>
              <a:ext uri="{FF2B5EF4-FFF2-40B4-BE49-F238E27FC236}">
                <a16:creationId xmlns:a16="http://schemas.microsoft.com/office/drawing/2014/main" id="{11002F35-C931-D59A-DC37-538CC45A1F7F}"/>
              </a:ext>
            </a:extLst>
          </p:cNvPr>
          <p:cNvGrpSpPr/>
          <p:nvPr/>
        </p:nvGrpSpPr>
        <p:grpSpPr>
          <a:xfrm>
            <a:off x="12328207" y="-10758"/>
            <a:ext cx="1973057" cy="3229446"/>
            <a:chOff x="12328207" y="-10758"/>
            <a:chExt cx="1973057" cy="3229446"/>
          </a:xfrm>
        </p:grpSpPr>
        <p:sp>
          <p:nvSpPr>
            <p:cNvPr id="6" name="Rectangle 14">
              <a:extLst>
                <a:ext uri="{FF2B5EF4-FFF2-40B4-BE49-F238E27FC236}">
                  <a16:creationId xmlns:a16="http://schemas.microsoft.com/office/drawing/2014/main" id="{00CB7E2C-D2D5-81D7-23D7-8B70A3A53A95}"/>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DT Flow" pitchFamily="2" charset="77"/>
                  <a:ea typeface="Raleway" charset="0"/>
                  <a:cs typeface="Raleway" charset="0"/>
                </a:rPr>
                <a:t>Slide Tips</a:t>
              </a:r>
            </a:p>
          </p:txBody>
        </p:sp>
        <p:sp>
          <p:nvSpPr>
            <p:cNvPr id="7" name="Rectangle 6">
              <a:extLst>
                <a:ext uri="{FF2B5EF4-FFF2-40B4-BE49-F238E27FC236}">
                  <a16:creationId xmlns:a16="http://schemas.microsoft.com/office/drawing/2014/main" id="{A1F7A05B-C71B-C185-3C1D-482CA2746E34}"/>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DT Flow" pitchFamily="2" charset="77"/>
                  <a:ea typeface="Raleway" charset="0"/>
                  <a:cs typeface="Raleway" charset="0"/>
                </a:rPr>
                <a:t>Instructions are not visible during Show Mode</a:t>
              </a:r>
            </a:p>
            <a:p>
              <a:pPr algn="l">
                <a:lnSpc>
                  <a:spcPct val="100000"/>
                </a:lnSpc>
                <a:spcAft>
                  <a:spcPts val="300"/>
                </a:spcAft>
              </a:pPr>
              <a:r>
                <a:rPr lang="en-US" sz="900" b="1" kern="1200" baseline="0">
                  <a:solidFill>
                    <a:schemeClr val="tx1"/>
                  </a:solidFill>
                  <a:latin typeface="DT Flow Extrabold" pitchFamily="2" charset="77"/>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Drag the image from </a:t>
              </a:r>
              <a:br>
                <a:rPr lang="en-US" sz="900" b="0" i="0" kern="1200">
                  <a:solidFill>
                    <a:srgbClr val="464B54"/>
                  </a:solidFill>
                  <a:latin typeface="DT Flow" pitchFamily="2" charset="77"/>
                  <a:ea typeface="Raleway" charset="0"/>
                  <a:cs typeface="Raleway" charset="0"/>
                </a:rPr>
              </a:br>
              <a:r>
                <a:rPr lang="en-US" sz="900" b="0" i="0" kern="1200">
                  <a:solidFill>
                    <a:srgbClr val="464B54"/>
                  </a:solidFill>
                  <a:latin typeface="DT Flow"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1" kern="1200" baseline="0">
                  <a:solidFill>
                    <a:schemeClr val="tx1"/>
                  </a:solidFill>
                  <a:latin typeface="DT Flow Extrabold" pitchFamily="2" charset="77"/>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DT Flow" pitchFamily="2" charset="77"/>
                  <a:ea typeface="Segoe UI" panose="020B0502040204020203" pitchFamily="34" charset="0"/>
                  <a:cs typeface="Raleway" charset="0"/>
                </a:rPr>
                <a:t>You can move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sz="900" b="0" i="0" kern="1200">
                  <a:solidFill>
                    <a:srgbClr val="464B54"/>
                  </a:solidFill>
                  <a:latin typeface="DT Flow"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DT Flow" pitchFamily="2" charset="77"/>
                  <a:ea typeface="Segoe UI" panose="020B0502040204020203" pitchFamily="34" charset="0"/>
                  <a:cs typeface="Raleway" charset="0"/>
                </a:rPr>
                <a:t>mockup</a:t>
              </a:r>
              <a:r>
                <a:rPr lang="zh-TW" altLang="en-US" sz="900" b="0" i="0" kern="1200">
                  <a:solidFill>
                    <a:srgbClr val="464B54"/>
                  </a:solidFill>
                  <a:latin typeface="DT Flow" pitchFamily="2" charset="77"/>
                  <a:ea typeface="Segoe UI" panose="020B0502040204020203" pitchFamily="34" charset="0"/>
                  <a:cs typeface="Raleway" charset="0"/>
                </a:rPr>
                <a:t> </a:t>
              </a:r>
              <a:r>
                <a:rPr lang="en-US" altLang="zh-TW" sz="900" b="0" i="0" kern="1200">
                  <a:solidFill>
                    <a:srgbClr val="464B54"/>
                  </a:solidFill>
                  <a:latin typeface="DT Flow" pitchFamily="2" charset="77"/>
                  <a:ea typeface="Segoe UI" panose="020B0502040204020203" pitchFamily="34" charset="0"/>
                  <a:cs typeface="Raleway" charset="0"/>
                </a:rPr>
                <a:t>background</a:t>
              </a:r>
              <a:r>
                <a:rPr lang="en-US" sz="900" b="0" i="0" kern="1200">
                  <a:solidFill>
                    <a:srgbClr val="464B54"/>
                  </a:solidFill>
                  <a:latin typeface="DT Flow"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254270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2ADC9-AFFF-39AE-EF42-542670043BDF}"/>
              </a:ext>
            </a:extLst>
          </p:cNvPr>
          <p:cNvSpPr>
            <a:spLocks noGrp="1"/>
          </p:cNvSpPr>
          <p:nvPr>
            <p:ph type="ctrTitle"/>
          </p:nvPr>
        </p:nvSpPr>
        <p:spPr>
          <a:xfrm>
            <a:off x="1189349" y="2877542"/>
            <a:ext cx="9813301" cy="613309"/>
          </a:xfrm>
        </p:spPr>
        <p:txBody>
          <a:bodyPr/>
          <a:lstStyle/>
          <a:p>
            <a:r>
              <a:rPr lang="en-US" sz="4400" dirty="0"/>
              <a:t>Neural Networks</a:t>
            </a:r>
            <a:endParaRPr lang="en-US" dirty="0"/>
          </a:p>
        </p:txBody>
      </p:sp>
      <p:sp>
        <p:nvSpPr>
          <p:cNvPr id="5" name="Subtitle 4">
            <a:extLst>
              <a:ext uri="{FF2B5EF4-FFF2-40B4-BE49-F238E27FC236}">
                <a16:creationId xmlns:a16="http://schemas.microsoft.com/office/drawing/2014/main" id="{57FCD201-1CDE-77D4-A580-9E521F622154}"/>
              </a:ext>
            </a:extLst>
          </p:cNvPr>
          <p:cNvSpPr>
            <a:spLocks noGrp="1"/>
          </p:cNvSpPr>
          <p:nvPr>
            <p:ph type="subTitle" idx="1"/>
          </p:nvPr>
        </p:nvSpPr>
        <p:spPr>
          <a:xfrm>
            <a:off x="1189349" y="3500426"/>
            <a:ext cx="9813302" cy="519927"/>
          </a:xfrm>
        </p:spPr>
        <p:txBody>
          <a:bodyPr/>
          <a:lstStyle/>
          <a:p>
            <a:endParaRPr lang="en-US" dirty="0">
              <a:latin typeface="+mn-lt"/>
            </a:endParaRPr>
          </a:p>
        </p:txBody>
      </p:sp>
    </p:spTree>
    <p:extLst>
      <p:ext uri="{BB962C8B-B14F-4D97-AF65-F5344CB8AC3E}">
        <p14:creationId xmlns:p14="http://schemas.microsoft.com/office/powerpoint/2010/main" val="2113528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at_to_image">
            <a:hlinkClick r:id="" action="ppaction://media"/>
            <a:extLst>
              <a:ext uri="{FF2B5EF4-FFF2-40B4-BE49-F238E27FC236}">
                <a16:creationId xmlns:a16="http://schemas.microsoft.com/office/drawing/2014/main" id="{BFC457A5-D272-BB40-2AB9-367AD32E8821}"/>
              </a:ext>
            </a:extLst>
          </p:cNvPr>
          <p:cNvPicPr>
            <a:picLocks noChangeAspect="1"/>
          </p:cNvPicPr>
          <p:nvPr>
            <a:videoFile r:link="rId1"/>
            <p:extLst>
              <p:ext uri="{DAA4B4D4-6D71-4841-9C94-3DE7FCFB9230}">
                <p14:media xmlns:p14="http://schemas.microsoft.com/office/powerpoint/2010/main"/>
              </p:ext>
            </p:extLst>
          </p:nvPr>
        </p:nvPicPr>
        <p:blipFill>
          <a:blip/>
          <a:stretch>
            <a:fillRect/>
          </a:stretch>
        </p:blipFill>
        <p:spPr>
          <a:xfrm>
            <a:off x="3345286" y="643466"/>
            <a:ext cx="5501428" cy="5571067"/>
          </a:xfrm>
          <a:prstGeom prst="rect">
            <a:avLst/>
          </a:prstGeom>
        </p:spPr>
      </p:pic>
      <p:sp>
        <p:nvSpPr>
          <p:cNvPr id="3" name="Footer Placeholder 2">
            <a:extLst>
              <a:ext uri="{FF2B5EF4-FFF2-40B4-BE49-F238E27FC236}">
                <a16:creationId xmlns:a16="http://schemas.microsoft.com/office/drawing/2014/main" id="{80111B78-CCC2-40DC-DDD0-38F850DD6F5C}"/>
              </a:ext>
            </a:extLst>
          </p:cNvPr>
          <p:cNvSpPr>
            <a:spLocks noGrp="1"/>
          </p:cNvSpPr>
          <p:nvPr>
            <p:ph type="ftr" sz="quarter" idx="2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CONFIDENTIAL</a:t>
            </a:r>
          </a:p>
        </p:txBody>
      </p:sp>
      <p:sp>
        <p:nvSpPr>
          <p:cNvPr id="4" name="Slide Number Placeholder 3">
            <a:extLst>
              <a:ext uri="{FF2B5EF4-FFF2-40B4-BE49-F238E27FC236}">
                <a16:creationId xmlns:a16="http://schemas.microsoft.com/office/drawing/2014/main" id="{B858ADCB-550B-8D1D-AD0A-E1FA839671C0}"/>
              </a:ext>
            </a:extLst>
          </p:cNvPr>
          <p:cNvSpPr>
            <a:spLocks noGrp="1"/>
          </p:cNvSpPr>
          <p:nvPr>
            <p:ph type="sldNum" sz="quarter" idx="22"/>
          </p:nvPr>
        </p:nvSpPr>
        <p:spPr>
          <a:xfrm>
            <a:off x="8610600" y="6356350"/>
            <a:ext cx="2743200" cy="365125"/>
          </a:xfrm>
        </p:spPr>
        <p:txBody>
          <a:bodyPr vert="horz" lIns="91440" tIns="45720" rIns="91440" bIns="45720" rtlCol="0" anchor="ctr">
            <a:normAutofit/>
          </a:bodyPr>
          <a:lstStyle/>
          <a:p>
            <a:pPr>
              <a:spcAft>
                <a:spcPts val="600"/>
              </a:spcAft>
            </a:pPr>
            <a:fld id="{0A1A0966-58B5-D140-B861-27719A32589F}" type="slidenum">
              <a:rPr lang="en-US" smtClean="0">
                <a:solidFill>
                  <a:schemeClr val="tx1">
                    <a:tint val="75000"/>
                  </a:schemeClr>
                </a:solidFill>
                <a:latin typeface="+mn-lt"/>
              </a:rPr>
              <a:pPr>
                <a:spcAft>
                  <a:spcPts val="600"/>
                </a:spcAft>
              </a:pPr>
              <a:t>9</a:t>
            </a:fld>
            <a:endParaRPr lang="en-US">
              <a:solidFill>
                <a:schemeClr val="tx1">
                  <a:tint val="75000"/>
                </a:schemeClr>
              </a:solidFill>
              <a:latin typeface="+mn-lt"/>
            </a:endParaRPr>
          </a:p>
        </p:txBody>
      </p:sp>
      <p:sp>
        <p:nvSpPr>
          <p:cNvPr id="2" name="TextBox 1">
            <a:extLst>
              <a:ext uri="{FF2B5EF4-FFF2-40B4-BE49-F238E27FC236}">
                <a16:creationId xmlns:a16="http://schemas.microsoft.com/office/drawing/2014/main" id="{767FE199-BC91-EA52-E572-653055973AB5}"/>
              </a:ext>
            </a:extLst>
          </p:cNvPr>
          <p:cNvSpPr txBox="1"/>
          <p:nvPr/>
        </p:nvSpPr>
        <p:spPr>
          <a:xfrm>
            <a:off x="9059333" y="5232400"/>
            <a:ext cx="2882884" cy="1004888"/>
          </a:xfrm>
          <a:prstGeom prst="rect">
            <a:avLst/>
          </a:prstGeom>
          <a:solidFill>
            <a:schemeClr val="bg1"/>
          </a:solidFill>
        </p:spPr>
        <p:txBody>
          <a:bodyPr wrap="square" rtlCol="0">
            <a:normAutofit fontScale="62500" lnSpcReduction="20000"/>
          </a:bodyPr>
          <a:lstStyle/>
          <a:p>
            <a:r>
              <a:rPr lang="en-US" dirty="0"/>
              <a:t>Base image</a:t>
            </a:r>
            <a:br>
              <a:rPr lang="en-US" dirty="0"/>
            </a:br>
            <a:r>
              <a:rPr lang="en-US" dirty="0"/>
              <a:t>Source: Wikipedia - By Karin Langner-Bahmann, upload von Martin Bahmann - Own work, CC BY-SA 3.0, https://</a:t>
            </a:r>
            <a:r>
              <a:rPr lang="en-US" dirty="0" err="1"/>
              <a:t>commons.wikimedia.org</a:t>
            </a:r>
            <a:r>
              <a:rPr lang="en-US" dirty="0"/>
              <a:t>/w/</a:t>
            </a:r>
            <a:r>
              <a:rPr lang="en-US" dirty="0" err="1"/>
              <a:t>index.php?curid</a:t>
            </a:r>
            <a:r>
              <a:rPr lang="en-US" dirty="0"/>
              <a:t>=3020045</a:t>
            </a:r>
          </a:p>
        </p:txBody>
      </p:sp>
    </p:spTree>
    <p:extLst>
      <p:ext uri="{BB962C8B-B14F-4D97-AF65-F5344CB8AC3E}">
        <p14:creationId xmlns:p14="http://schemas.microsoft.com/office/powerpoint/2010/main" val="127853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2750</TotalTime>
  <Words>2799</Words>
  <Application>Microsoft Macintosh PowerPoint</Application>
  <PresentationFormat>Widescreen</PresentationFormat>
  <Paragraphs>357</Paragraphs>
  <Slides>49</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Aptos</vt:lpstr>
      <vt:lpstr>Aptos Display</vt:lpstr>
      <vt:lpstr>Aptos Narrow</vt:lpstr>
      <vt:lpstr>Arial</vt:lpstr>
      <vt:lpstr>Bernina Sans Offc</vt:lpstr>
      <vt:lpstr>DT Flow</vt:lpstr>
      <vt:lpstr>DT Flow Extrabold</vt:lpstr>
      <vt:lpstr>Wingdings</vt:lpstr>
      <vt:lpstr>Office Theme</vt:lpstr>
      <vt:lpstr>AI Observability Workshop</vt:lpstr>
      <vt:lpstr>Agenda</vt:lpstr>
      <vt:lpstr>Before we start</vt:lpstr>
      <vt:lpstr>Before we start</vt:lpstr>
      <vt:lpstr>Before we start</vt:lpstr>
      <vt:lpstr>How did we get here?</vt:lpstr>
      <vt:lpstr>PowerPoint Presentation</vt:lpstr>
      <vt:lpstr>Neural Networks</vt:lpstr>
      <vt:lpstr>PowerPoint Presentation</vt:lpstr>
      <vt:lpstr>PowerPoint Presentation</vt:lpstr>
      <vt:lpstr>PowerPoint Presentation</vt:lpstr>
      <vt:lpstr>PowerPoint Presentation</vt:lpstr>
      <vt:lpstr>PowerPoint Presentation</vt:lpstr>
      <vt:lpstr>PowerPoint Presentation</vt:lpstr>
      <vt:lpstr>Applying Neural Networks to text</vt:lpstr>
      <vt:lpstr>Applying Neural Networks to text</vt:lpstr>
      <vt:lpstr>Applying Neural Networks to text</vt:lpstr>
      <vt:lpstr>Applying Neural Networks to text</vt:lpstr>
      <vt:lpstr>Applying Neural Networks to text</vt:lpstr>
      <vt:lpstr>Transformers</vt:lpstr>
      <vt:lpstr>Transformers</vt:lpstr>
      <vt:lpstr>Transformers</vt:lpstr>
      <vt:lpstr>Transformers</vt:lpstr>
      <vt:lpstr>Teaching a model</vt:lpstr>
      <vt:lpstr>First, embeddings!</vt:lpstr>
      <vt:lpstr>First, embeddings!</vt:lpstr>
      <vt:lpstr>First, embeddings!</vt:lpstr>
      <vt:lpstr>First, embeddings!</vt:lpstr>
      <vt:lpstr>First, embeddings!</vt:lpstr>
      <vt:lpstr>Now, let’s talk about RAG systems!</vt:lpstr>
      <vt:lpstr>Now, let’s talk about RAG systems!</vt:lpstr>
      <vt:lpstr>Now, let’s talk about RAG systems!</vt:lpstr>
      <vt:lpstr>Now, let’s talk about RAG systems!</vt:lpstr>
      <vt:lpstr>Robots that act: agentic AI</vt:lpstr>
      <vt:lpstr>Robots that act: agentic AI</vt:lpstr>
      <vt:lpstr>Robots that act: agentic AI</vt:lpstr>
      <vt:lpstr>Robots that act: agentic AI</vt:lpstr>
      <vt:lpstr>Robots that act: agentic AI</vt:lpstr>
      <vt:lpstr>Robots that act: agentic AI</vt:lpstr>
      <vt:lpstr>Let’s do some coding now!</vt:lpstr>
      <vt:lpstr>Introducing our demo application</vt:lpstr>
      <vt:lpstr>Introducing our demo application</vt:lpstr>
      <vt:lpstr>Introducing our demo application</vt:lpstr>
      <vt:lpstr>Introducing our demo application</vt:lpstr>
      <vt:lpstr>OpenLLMetry</vt:lpstr>
      <vt:lpstr>OpenLLMetry</vt:lpstr>
      <vt:lpstr>OpenLLMetry</vt:lpstr>
      <vt:lpstr>Introducing our demo application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 Chris</dc:creator>
  <cp:lastModifiedBy>André, Chris</cp:lastModifiedBy>
  <cp:revision>35</cp:revision>
  <dcterms:created xsi:type="dcterms:W3CDTF">2025-11-27T19:19:16Z</dcterms:created>
  <dcterms:modified xsi:type="dcterms:W3CDTF">2025-11-30T09:27:04Z</dcterms:modified>
</cp:coreProperties>
</file>